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61" r:id="rId5"/>
    <p:sldId id="266" r:id="rId6"/>
    <p:sldId id="314" r:id="rId7"/>
    <p:sldId id="275" r:id="rId8"/>
    <p:sldId id="259" r:id="rId9"/>
    <p:sldId id="272" r:id="rId10"/>
    <p:sldId id="299" r:id="rId11"/>
    <p:sldId id="312" r:id="rId12"/>
    <p:sldId id="300" r:id="rId13"/>
    <p:sldId id="313" r:id="rId14"/>
    <p:sldId id="301" r:id="rId15"/>
    <p:sldId id="306" r:id="rId16"/>
    <p:sldId id="302" r:id="rId17"/>
    <p:sldId id="315" r:id="rId18"/>
    <p:sldId id="316" r:id="rId19"/>
    <p:sldId id="317" r:id="rId20"/>
    <p:sldId id="318" r:id="rId21"/>
    <p:sldId id="307" r:id="rId22"/>
    <p:sldId id="322" r:id="rId23"/>
    <p:sldId id="333" r:id="rId24"/>
    <p:sldId id="323" r:id="rId25"/>
    <p:sldId id="334" r:id="rId26"/>
    <p:sldId id="324" r:id="rId27"/>
    <p:sldId id="328" r:id="rId28"/>
    <p:sldId id="325" r:id="rId29"/>
    <p:sldId id="319" r:id="rId30"/>
    <p:sldId id="335" r:id="rId31"/>
    <p:sldId id="320" r:id="rId32"/>
    <p:sldId id="338" r:id="rId33"/>
    <p:sldId id="321" r:id="rId34"/>
    <p:sldId id="337" r:id="rId35"/>
    <p:sldId id="288" r:id="rId36"/>
    <p:sldId id="329" r:id="rId37"/>
    <p:sldId id="326" r:id="rId38"/>
    <p:sldId id="327" r:id="rId39"/>
    <p:sldId id="330" r:id="rId40"/>
    <p:sldId id="340" r:id="rId41"/>
    <p:sldId id="341" r:id="rId42"/>
    <p:sldId id="342" r:id="rId43"/>
    <p:sldId id="332" r:id="rId44"/>
    <p:sldId id="264" r:id="rId45"/>
    <p:sldId id="265" r:id="rId46"/>
  </p:sldIdLst>
  <p:sldSz cx="18288000" cy="10287000"/>
  <p:notesSz cx="6858000" cy="9144000"/>
  <p:embeddedFontLst>
    <p:embeddedFont>
      <p:font typeface="210 다락방" panose="020B0600000101010101" charset="-127"/>
      <p:regular r:id="rId48"/>
    </p:embeddedFont>
    <p:embeddedFont>
      <p:font typeface="윤고딕 Medium" panose="020B0600000101010101" charset="-127"/>
      <p:regular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Poppins Bold" panose="020B0600000101010101" charset="0"/>
      <p:regular r:id="rId54"/>
    </p:embeddedFont>
    <p:embeddedFont>
      <p:font typeface="Poppins Medium" panose="00000600000000000000" pitchFamily="2" charset="0"/>
      <p:regular r:id="rId55"/>
      <p:italic r:id="rId56"/>
    </p:embeddedFont>
    <p:embeddedFont>
      <p:font typeface="맑은 고딕" panose="020B0503020000020004" pitchFamily="50" charset="-127"/>
      <p:regular r:id="rId57"/>
      <p:bold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D6C2"/>
    <a:srgbClr val="FAF8F5"/>
    <a:srgbClr val="8FBFC9"/>
    <a:srgbClr val="CFCFCF"/>
    <a:srgbClr val="D9D9D9"/>
    <a:srgbClr val="52A4BA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C3B607-4C74-40BC-AC91-45875E2455BB}" type="datetimeFigureOut">
              <a:rPr lang="ko-KR" altLang="en-US" smtClean="0"/>
              <a:t>2025-12-24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26A16D-76FB-4301-A9DA-2B14EF814E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234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6A16D-76FB-4301-A9DA-2B14EF814E8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417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6A16D-76FB-4301-A9DA-2B14EF814E8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95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26A16D-76FB-4301-A9DA-2B14EF814E8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79416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26A16D-76FB-4301-A9DA-2B14EF814E8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48703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26A16D-76FB-4301-A9DA-2B14EF814E8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145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26A16D-76FB-4301-A9DA-2B14EF814E8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3741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26A16D-76FB-4301-A9DA-2B14EF814E8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29548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26A16D-76FB-4301-A9DA-2B14EF814E8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33867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6A16D-76FB-4301-A9DA-2B14EF814E8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6766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6A16D-76FB-4301-A9DA-2B14EF814E8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5330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6A16D-76FB-4301-A9DA-2B14EF814E8F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513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6A16D-76FB-4301-A9DA-2B14EF814E8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37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6A16D-76FB-4301-A9DA-2B14EF814E8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968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6A16D-76FB-4301-A9DA-2B14EF814E8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447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6A16D-76FB-4301-A9DA-2B14EF814E8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402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6A16D-76FB-4301-A9DA-2B14EF814E8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43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6A16D-76FB-4301-A9DA-2B14EF814E8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711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6A16D-76FB-4301-A9DA-2B14EF814E8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50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26A16D-76FB-4301-A9DA-2B14EF814E8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9154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D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A4B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408296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3463" y="172752"/>
            <a:ext cx="17941074" cy="9941496"/>
            <a:chOff x="0" y="0"/>
            <a:chExt cx="4725221" cy="26183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25221" cy="2618336"/>
            </a:xfrm>
            <a:custGeom>
              <a:avLst/>
              <a:gdLst/>
              <a:ahLst/>
              <a:cxnLst/>
              <a:rect l="l" t="t" r="r" b="b"/>
              <a:pathLst>
                <a:path w="4725221" h="2618336">
                  <a:moveTo>
                    <a:pt x="0" y="0"/>
                  </a:moveTo>
                  <a:lnTo>
                    <a:pt x="4725221" y="0"/>
                  </a:lnTo>
                  <a:lnTo>
                    <a:pt x="4725221" y="2618336"/>
                  </a:lnTo>
                  <a:lnTo>
                    <a:pt x="0" y="2618336"/>
                  </a:lnTo>
                  <a:close/>
                </a:path>
              </a:pathLst>
            </a:custGeom>
            <a:solidFill>
              <a:srgbClr val="FAF8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4725221" cy="2618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479530" y="2912046"/>
            <a:ext cx="5391937" cy="4225930"/>
          </a:xfrm>
          <a:custGeom>
            <a:avLst/>
            <a:gdLst/>
            <a:ahLst/>
            <a:cxnLst/>
            <a:rect l="l" t="t" r="r" b="b"/>
            <a:pathLst>
              <a:path w="5391937" h="4225930">
                <a:moveTo>
                  <a:pt x="0" y="0"/>
                </a:moveTo>
                <a:lnTo>
                  <a:pt x="5391937" y="0"/>
                </a:lnTo>
                <a:lnTo>
                  <a:pt x="5391937" y="4225930"/>
                </a:lnTo>
                <a:lnTo>
                  <a:pt x="0" y="4225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318869" y="3543733"/>
            <a:ext cx="8325247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72"/>
              </a:lnSpc>
            </a:pPr>
            <a:r>
              <a:rPr lang="en-US" sz="10179" spc="-865" dirty="0">
                <a:solidFill>
                  <a:srgbClr val="FF6D2F"/>
                </a:solidFill>
                <a:latin typeface="210 다락방"/>
                <a:ea typeface="210 다락방"/>
                <a:cs typeface="210 다락방"/>
                <a:sym typeface="210 다락방"/>
              </a:rPr>
              <a:t>팀</a:t>
            </a:r>
            <a:r>
              <a:rPr lang="en-US" sz="10179" spc="-865" dirty="0">
                <a:solidFill>
                  <a:srgbClr val="231F20"/>
                </a:solidFill>
                <a:latin typeface="210 다락방"/>
                <a:ea typeface="210 다락방"/>
                <a:cs typeface="210 다락방"/>
                <a:sym typeface="210 다락방"/>
              </a:rPr>
              <a:t> </a:t>
            </a:r>
            <a:r>
              <a:rPr lang="ko-KR" altLang="en-US" sz="10179" spc="-865" dirty="0">
                <a:solidFill>
                  <a:srgbClr val="52A4BA"/>
                </a:solidFill>
                <a:latin typeface="210 다락방"/>
                <a:ea typeface="210 다락방"/>
                <a:cs typeface="210 다락방"/>
                <a:sym typeface="210 다락방"/>
              </a:rPr>
              <a:t>패스워드</a:t>
            </a:r>
            <a:r>
              <a:rPr lang="en-US" altLang="ko-KR" sz="10179" spc="-865" dirty="0">
                <a:solidFill>
                  <a:srgbClr val="52A4BA"/>
                </a:solidFill>
                <a:latin typeface="210 다락방"/>
                <a:ea typeface="210 다락방"/>
                <a:cs typeface="210 다락방"/>
                <a:sym typeface="210 다락방"/>
              </a:rPr>
              <a:t>1234</a:t>
            </a:r>
            <a:endParaRPr lang="en-US" sz="10179" spc="-865" dirty="0">
              <a:solidFill>
                <a:srgbClr val="52A4BA"/>
              </a:solidFill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311525" y="4819301"/>
            <a:ext cx="8757275" cy="13985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923"/>
              </a:lnSpc>
            </a:pPr>
            <a:r>
              <a:rPr lang="ko-KR" altLang="en-US" sz="11378" spc="-967" dirty="0" err="1">
                <a:solidFill>
                  <a:srgbClr val="231F20"/>
                </a:solidFill>
                <a:latin typeface="210 다락방"/>
                <a:ea typeface="210 다락방"/>
                <a:cs typeface="210 다락방"/>
                <a:sym typeface="210 다락방"/>
              </a:rPr>
              <a:t>모의해킹</a:t>
            </a:r>
            <a:r>
              <a:rPr lang="en-US" sz="11378" spc="-967" dirty="0" err="1">
                <a:solidFill>
                  <a:srgbClr val="231F20"/>
                </a:solidFill>
                <a:latin typeface="210 다락방"/>
                <a:ea typeface="210 다락방"/>
                <a:cs typeface="210 다락방"/>
                <a:sym typeface="210 다락방"/>
              </a:rPr>
              <a:t>보고서</a:t>
            </a:r>
            <a:endParaRPr lang="en-US" sz="11378" spc="-967" dirty="0">
              <a:solidFill>
                <a:srgbClr val="231F20"/>
              </a:solidFill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417639" y="6760153"/>
            <a:ext cx="9685406" cy="402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1"/>
              </a:lnSpc>
            </a:pPr>
            <a:r>
              <a:rPr lang="en-US" sz="819" b="1" spc="13">
                <a:solidFill>
                  <a:srgbClr val="231F20">
                    <a:alpha val="16863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Lorem ipsum dolor sit amet, consectetur adipiscing elit. Nullam vulputate, purus ut tempus fermentum, velit dui efficitur libero, et porta elit.</a:t>
            </a:r>
          </a:p>
          <a:p>
            <a:pPr algn="l">
              <a:lnSpc>
                <a:spcPts val="1041"/>
              </a:lnSpc>
            </a:pPr>
            <a:r>
              <a:rPr lang="en-US" sz="819" b="1" spc="13">
                <a:solidFill>
                  <a:srgbClr val="231F20">
                    <a:alpha val="16863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consequat pretium. Nam vulputate nulla ac lacus ornare vulputate. Morbi ornare faucibus eros sagittis maximus. Curabitur</a:t>
            </a:r>
          </a:p>
          <a:p>
            <a:pPr algn="l">
              <a:lnSpc>
                <a:spcPts val="1041"/>
              </a:lnSpc>
            </a:pPr>
            <a:r>
              <a:rPr lang="en-US" sz="819" b="1" spc="13">
                <a:solidFill>
                  <a:srgbClr val="231F20">
                    <a:alpha val="16863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cursus molestie. Quisque nec ipsum purus. Duis et mi eros.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417639" y="3200070"/>
            <a:ext cx="5387352" cy="153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3"/>
              </a:lnSpc>
            </a:pPr>
            <a:r>
              <a:rPr lang="en-US" sz="1232" b="1" spc="146">
                <a:solidFill>
                  <a:srgbClr val="867C6E">
                    <a:alpha val="4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BUSINESS PROJECT PRESENTATION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544800" y="9563100"/>
            <a:ext cx="2438400" cy="259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47"/>
              </a:lnSpc>
            </a:pPr>
            <a:r>
              <a:rPr lang="en-US" sz="2800" b="1" spc="-78" dirty="0" err="1">
                <a:solidFill>
                  <a:srgbClr val="231F20"/>
                </a:solidFill>
                <a:latin typeface="210 다락방" panose="020B0600000101010101" charset="-127"/>
                <a:ea typeface="210 다락방" panose="020B0600000101010101" charset="-127"/>
                <a:cs typeface="Source Han Sans KR"/>
                <a:sym typeface="Source Han Sans KR"/>
              </a:rPr>
              <a:t>발표자</a:t>
            </a:r>
            <a:r>
              <a:rPr lang="en-US" sz="2800" b="1" spc="-78" dirty="0">
                <a:solidFill>
                  <a:srgbClr val="231F20"/>
                </a:solidFill>
                <a:latin typeface="210 다락방" panose="020B0600000101010101" charset="-127"/>
                <a:ea typeface="210 다락방" panose="020B0600000101010101" charset="-127"/>
                <a:cs typeface="Source Han Sans KR"/>
                <a:sym typeface="Source Han Sans KR"/>
              </a:rPr>
              <a:t> : 이</a:t>
            </a:r>
            <a:r>
              <a:rPr lang="ko-KR" altLang="en-US" sz="2800" b="1" spc="-78" dirty="0">
                <a:solidFill>
                  <a:srgbClr val="231F20"/>
                </a:solidFill>
                <a:latin typeface="210 다락방" panose="020B0600000101010101" charset="-127"/>
                <a:ea typeface="210 다락방" panose="020B0600000101010101" charset="-127"/>
                <a:cs typeface="Source Han Sans KR"/>
                <a:sym typeface="Source Han Sans KR"/>
              </a:rPr>
              <a:t>혜원</a:t>
            </a:r>
            <a:endParaRPr lang="en-US" sz="2800" b="1" spc="-78" dirty="0">
              <a:solidFill>
                <a:srgbClr val="231F20"/>
              </a:solidFill>
              <a:latin typeface="210 다락방" panose="020B0600000101010101" charset="-127"/>
              <a:ea typeface="210 다락방" panose="020B0600000101010101" charset="-127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D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A4B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408296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3463" y="161155"/>
            <a:ext cx="17941074" cy="9964691"/>
            <a:chOff x="0" y="0"/>
            <a:chExt cx="4725221" cy="2624445"/>
          </a:xfrm>
        </p:grpSpPr>
        <p:sp>
          <p:nvSpPr>
            <p:cNvPr id="6" name="Freeform 6"/>
            <p:cNvSpPr/>
            <p:nvPr/>
          </p:nvSpPr>
          <p:spPr>
            <a:xfrm>
              <a:off x="0" y="6109"/>
              <a:ext cx="4725221" cy="2618336"/>
            </a:xfrm>
            <a:custGeom>
              <a:avLst/>
              <a:gdLst/>
              <a:ahLst/>
              <a:cxnLst/>
              <a:rect l="l" t="t" r="r" b="b"/>
              <a:pathLst>
                <a:path w="4725221" h="2618336">
                  <a:moveTo>
                    <a:pt x="0" y="0"/>
                  </a:moveTo>
                  <a:lnTo>
                    <a:pt x="4725221" y="0"/>
                  </a:lnTo>
                  <a:lnTo>
                    <a:pt x="4725221" y="2618336"/>
                  </a:lnTo>
                  <a:lnTo>
                    <a:pt x="0" y="2618336"/>
                  </a:lnTo>
                  <a:close/>
                </a:path>
              </a:pathLst>
            </a:custGeom>
            <a:solidFill>
              <a:srgbClr val="FAF8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4725221" cy="2618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948547" y="2990852"/>
            <a:ext cx="16390906" cy="0"/>
          </a:xfrm>
          <a:prstGeom prst="line">
            <a:avLst/>
          </a:prstGeom>
          <a:ln w="9525" cap="flat">
            <a:solidFill>
              <a:srgbClr val="867C6E">
                <a:alpha val="52941"/>
              </a:srgbClr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4979610" y="1435926"/>
            <a:ext cx="8328781" cy="847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6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901" b="0" i="0" u="none" strike="noStrike" kern="1200" cap="none" spc="-586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웹 취약점 상세 분석</a:t>
            </a:r>
            <a:endParaRPr kumimoji="0" lang="en-US" sz="6901" b="0" i="0" u="none" strike="noStrike" kern="1200" cap="none" spc="-586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086784" y="1139889"/>
            <a:ext cx="4114432" cy="140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Detailed </a:t>
            </a:r>
            <a:r>
              <a:rPr kumimoji="0" lang="en-US" sz="1232" b="1" i="0" u="none" strike="noStrike" kern="1200" cap="none" spc="146" normalizeH="0" baseline="0" noProof="0" dirty="0" err="1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Vulenerability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52A4BA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Analysis</a:t>
            </a: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65DD4D64-D180-4141-AC05-DC4B99863890}"/>
              </a:ext>
            </a:extLst>
          </p:cNvPr>
          <p:cNvSpPr txBox="1"/>
          <p:nvPr/>
        </p:nvSpPr>
        <p:spPr>
          <a:xfrm>
            <a:off x="5798908" y="2471766"/>
            <a:ext cx="6690185" cy="26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spc="-77" dirty="0">
                <a:solidFill>
                  <a:prstClr val="black">
                    <a:alpha val="76863"/>
                  </a:prstClr>
                </a:solidFill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XSS</a:t>
            </a:r>
            <a:r>
              <a:rPr kumimoji="0" lang="en-US" sz="2800" b="1" i="0" u="none" strike="noStrike" kern="1200" cap="none" spc="-77" normalizeH="0" baseline="0" noProof="0" dirty="0">
                <a:ln>
                  <a:noFill/>
                </a:ln>
                <a:solidFill>
                  <a:prstClr val="black">
                    <a:alpha val="76863"/>
                  </a:prst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 </a:t>
            </a:r>
            <a:r>
              <a:rPr kumimoji="0" lang="en-US" sz="2800" b="1" i="0" u="none" strike="noStrike" kern="1200" cap="none" spc="-77" normalizeH="0" baseline="0" noProof="0" dirty="0">
                <a:ln>
                  <a:noFill/>
                </a:ln>
                <a:solidFill>
                  <a:srgbClr val="FF0000">
                    <a:alpha val="76863"/>
                  </a:srgb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(High)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945469A-4A8C-406C-A515-1CB0CA1ED230}"/>
              </a:ext>
            </a:extLst>
          </p:cNvPr>
          <p:cNvGrpSpPr/>
          <p:nvPr/>
        </p:nvGrpSpPr>
        <p:grpSpPr>
          <a:xfrm>
            <a:off x="483043" y="3162300"/>
            <a:ext cx="6070157" cy="6096000"/>
            <a:chOff x="1016627" y="3162300"/>
            <a:chExt cx="6070157" cy="6096000"/>
          </a:xfrm>
        </p:grpSpPr>
        <p:sp>
          <p:nvSpPr>
            <p:cNvPr id="14" name="TextBox 14"/>
            <p:cNvSpPr txBox="1"/>
            <p:nvPr/>
          </p:nvSpPr>
          <p:spPr>
            <a:xfrm>
              <a:off x="1079891" y="4174530"/>
              <a:ext cx="6006893" cy="8165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ts val="32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sz="2416" b="0" i="0" u="none" strike="noStrike" kern="1200" cap="none" spc="-4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윤고딕 Medium"/>
                  <a:ea typeface="윤고딕 Medium"/>
                  <a:cs typeface="윤고딕 Medium"/>
                  <a:sym typeface="윤고딕 Medium"/>
                </a:rPr>
                <a:t>OWASP: A03:2021 – Injection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ts val="32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2416" b="0" i="0" u="none" strike="noStrike" kern="1200" cap="none" spc="-4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윤고딕 Medium"/>
                  <a:ea typeface="윤고딕 Medium"/>
                  <a:cs typeface="윤고딕 Medium"/>
                  <a:sym typeface="윤고딕 Medium"/>
                </a:rPr>
                <a:t>발생 위치</a:t>
              </a:r>
              <a:r>
                <a:rPr kumimoji="0" lang="en-US" altLang="ko-KR" sz="2416" b="0" i="0" u="none" strike="noStrike" kern="1200" cap="none" spc="-4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윤고딕 Medium"/>
                  <a:ea typeface="윤고딕 Medium"/>
                  <a:cs typeface="윤고딕 Medium"/>
                  <a:sym typeface="윤고딕 Medium"/>
                </a:rPr>
                <a:t>: </a:t>
              </a:r>
              <a:r>
                <a:rPr kumimoji="0" lang="ko-KR" altLang="en-US" sz="2416" b="0" i="0" u="none" strike="noStrike" kern="1200" cap="none" spc="-4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윤고딕 Medium"/>
                  <a:ea typeface="윤고딕 Medium"/>
                  <a:cs typeface="윤고딕 Medium"/>
                  <a:sym typeface="윤고딕 Medium"/>
                </a:rPr>
                <a:t>상품 등록</a:t>
              </a:r>
              <a:r>
                <a:rPr kumimoji="0" lang="en-US" altLang="ko-KR" sz="2416" b="0" i="0" u="none" strike="noStrike" kern="1200" cap="none" spc="-4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윤고딕 Medium"/>
                  <a:ea typeface="윤고딕 Medium"/>
                  <a:cs typeface="윤고딕 Medium"/>
                  <a:sym typeface="윤고딕 Medium"/>
                </a:rPr>
                <a:t>, </a:t>
              </a:r>
              <a:r>
                <a:rPr kumimoji="0" lang="ko-KR" altLang="en-US" sz="2416" b="0" i="0" u="none" strike="noStrike" kern="1200" cap="none" spc="-4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윤고딕 Medium"/>
                  <a:ea typeface="윤고딕 Medium"/>
                  <a:cs typeface="윤고딕 Medium"/>
                  <a:sym typeface="윤고딕 Medium"/>
                </a:rPr>
                <a:t>리</a:t>
              </a:r>
              <a:r>
                <a:rPr lang="ko-KR" altLang="en-US" sz="2416" spc="-4" dirty="0">
                  <a:solidFill>
                    <a:srgbClr val="231F2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뷰</a:t>
              </a:r>
              <a:r>
                <a:rPr lang="en-US" altLang="ko-KR" sz="2416" spc="-4" dirty="0">
                  <a:solidFill>
                    <a:srgbClr val="231F2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, </a:t>
              </a:r>
              <a:r>
                <a:rPr lang="ko-KR" altLang="en-US" sz="2416" spc="-4" dirty="0">
                  <a:solidFill>
                    <a:srgbClr val="231F2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채팅</a:t>
              </a:r>
              <a:endParaRPr kumimoji="0" 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72183" y="6265937"/>
              <a:ext cx="4726725" cy="12397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ts val="32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ko-KR" altLang="en-US" sz="2416" spc="-4" dirty="0">
                  <a:solidFill>
                    <a:srgbClr val="231F2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사용자 </a:t>
              </a:r>
              <a:r>
                <a:rPr lang="ko-KR" altLang="en-US" sz="2416" spc="-4" dirty="0" err="1">
                  <a:solidFill>
                    <a:srgbClr val="231F2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입력값에</a:t>
              </a:r>
              <a:r>
                <a:rPr lang="ko-KR" altLang="en-US" sz="2416" spc="-4" dirty="0">
                  <a:solidFill>
                    <a:srgbClr val="231F2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 스크립트</a:t>
              </a:r>
              <a:r>
                <a:rPr kumimoji="0" lang="ko-KR" altLang="en-US" sz="2416" b="0" i="0" u="none" strike="noStrike" kern="1200" cap="none" spc="-4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윤고딕 Medium"/>
                  <a:ea typeface="윤고딕 Medium"/>
                  <a:cs typeface="윤고딕 Medium"/>
                  <a:sym typeface="윤고딕 Medium"/>
                </a:rPr>
                <a:t> 삽입</a:t>
              </a:r>
              <a:endParaRPr kumimoji="0" lang="en-US" altLang="ko-KR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ts val="32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2416" b="0" i="0" u="none" strike="noStrike" kern="1200" cap="none" spc="-4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윤고딕 Medium"/>
                  <a:ea typeface="윤고딕 Medium"/>
                  <a:cs typeface="윤고딕 Medium"/>
                  <a:sym typeface="윤고딕 Medium"/>
                </a:rPr>
                <a:t>저장형 </a:t>
              </a:r>
              <a:r>
                <a:rPr kumimoji="0" lang="en-US" altLang="ko-KR" sz="2416" b="0" i="0" u="none" strike="noStrike" kern="1200" cap="none" spc="-4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윤고딕 Medium"/>
                  <a:ea typeface="윤고딕 Medium"/>
                  <a:cs typeface="윤고딕 Medium"/>
                  <a:sym typeface="윤고딕 Medium"/>
                </a:rPr>
                <a:t>XSS </a:t>
              </a:r>
              <a:r>
                <a:rPr kumimoji="0" lang="ko-KR" altLang="en-US" sz="2416" b="0" i="0" u="none" strike="noStrike" kern="1200" cap="none" spc="-4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윤고딕 Medium"/>
                  <a:ea typeface="윤고딕 Medium"/>
                  <a:cs typeface="윤고딕 Medium"/>
                  <a:sym typeface="윤고딕 Medium"/>
                </a:rPr>
                <a:t>실행</a:t>
              </a:r>
              <a:endParaRPr kumimoji="0" 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endParaRPr>
            </a:p>
            <a:p>
              <a:pPr marL="0" marR="0" lvl="0" indent="0" algn="l" defTabSz="914400" rtl="0" eaLnBrk="1" fontAlgn="auto" latinLnBrk="0" hangingPunct="1">
                <a:lnSpc>
                  <a:spcPts val="32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25356" y="8441730"/>
              <a:ext cx="5070644" cy="8165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ts val="32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ko-KR" altLang="en-US" sz="2416" spc="-4" dirty="0">
                  <a:solidFill>
                    <a:srgbClr val="231F2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세션 탈취 </a:t>
              </a:r>
              <a:r>
                <a:rPr kumimoji="0" lang="ko-KR" altLang="en-US" sz="2416" b="0" i="0" u="none" strike="noStrike" kern="1200" cap="none" spc="-4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윤고딕 Medium"/>
                  <a:ea typeface="윤고딕 Medium"/>
                  <a:cs typeface="윤고딕 Medium"/>
                  <a:sym typeface="윤고딕 Medium"/>
                </a:rPr>
                <a:t>가능</a:t>
              </a:r>
              <a:endParaRPr kumimoji="0" lang="en-US" altLang="ko-KR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ts val="32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ko-KR" altLang="en-US" sz="2416" spc="-4" dirty="0">
                  <a:solidFill>
                    <a:srgbClr val="231F2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사용자 피싱 및 악성 행위 수행 가능</a:t>
              </a:r>
              <a:endParaRPr kumimoji="0" 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endParaRPr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1025356" y="3162300"/>
              <a:ext cx="1870244" cy="850248"/>
              <a:chOff x="0" y="0"/>
              <a:chExt cx="492575" cy="223934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492575" cy="223934"/>
              </a:xfrm>
              <a:custGeom>
                <a:avLst/>
                <a:gdLst/>
                <a:ahLst/>
                <a:cxnLst/>
                <a:rect l="l" t="t" r="r" b="b"/>
                <a:pathLst>
                  <a:path w="492575" h="223934">
                    <a:moveTo>
                      <a:pt x="111967" y="0"/>
                    </a:moveTo>
                    <a:lnTo>
                      <a:pt x="380608" y="0"/>
                    </a:lnTo>
                    <a:cubicBezTo>
                      <a:pt x="410303" y="0"/>
                      <a:pt x="438782" y="11796"/>
                      <a:pt x="459780" y="32794"/>
                    </a:cubicBezTo>
                    <a:cubicBezTo>
                      <a:pt x="480778" y="53792"/>
                      <a:pt x="492575" y="82271"/>
                      <a:pt x="492575" y="111967"/>
                    </a:cubicBezTo>
                    <a:lnTo>
                      <a:pt x="492575" y="111967"/>
                    </a:lnTo>
                    <a:cubicBezTo>
                      <a:pt x="492575" y="141662"/>
                      <a:pt x="480778" y="170141"/>
                      <a:pt x="459780" y="191139"/>
                    </a:cubicBezTo>
                    <a:cubicBezTo>
                      <a:pt x="438782" y="212137"/>
                      <a:pt x="410303" y="223934"/>
                      <a:pt x="380608" y="223934"/>
                    </a:cubicBezTo>
                    <a:lnTo>
                      <a:pt x="111967" y="223934"/>
                    </a:lnTo>
                    <a:cubicBezTo>
                      <a:pt x="82271" y="223934"/>
                      <a:pt x="53792" y="212137"/>
                      <a:pt x="32794" y="191139"/>
                    </a:cubicBezTo>
                    <a:cubicBezTo>
                      <a:pt x="11796" y="170141"/>
                      <a:pt x="0" y="141662"/>
                      <a:pt x="0" y="111967"/>
                    </a:cubicBezTo>
                    <a:lnTo>
                      <a:pt x="0" y="111967"/>
                    </a:lnTo>
                    <a:cubicBezTo>
                      <a:pt x="0" y="82271"/>
                      <a:pt x="11796" y="53792"/>
                      <a:pt x="32794" y="32794"/>
                    </a:cubicBezTo>
                    <a:cubicBezTo>
                      <a:pt x="53792" y="11796"/>
                      <a:pt x="82271" y="0"/>
                      <a:pt x="111967" y="0"/>
                    </a:cubicBezTo>
                    <a:close/>
                  </a:path>
                </a:pathLst>
              </a:custGeom>
              <a:solidFill>
                <a:srgbClr val="FF6D2F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0"/>
                <a:ext cx="492575" cy="2239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1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1016627" y="5263388"/>
              <a:ext cx="1870244" cy="850248"/>
              <a:chOff x="0" y="0"/>
              <a:chExt cx="492575" cy="223934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492575" cy="223934"/>
              </a:xfrm>
              <a:custGeom>
                <a:avLst/>
                <a:gdLst/>
                <a:ahLst/>
                <a:cxnLst/>
                <a:rect l="l" t="t" r="r" b="b"/>
                <a:pathLst>
                  <a:path w="492575" h="223934">
                    <a:moveTo>
                      <a:pt x="111967" y="0"/>
                    </a:moveTo>
                    <a:lnTo>
                      <a:pt x="380608" y="0"/>
                    </a:lnTo>
                    <a:cubicBezTo>
                      <a:pt x="410303" y="0"/>
                      <a:pt x="438782" y="11796"/>
                      <a:pt x="459780" y="32794"/>
                    </a:cubicBezTo>
                    <a:cubicBezTo>
                      <a:pt x="480778" y="53792"/>
                      <a:pt x="492575" y="82271"/>
                      <a:pt x="492575" y="111967"/>
                    </a:cubicBezTo>
                    <a:lnTo>
                      <a:pt x="492575" y="111967"/>
                    </a:lnTo>
                    <a:cubicBezTo>
                      <a:pt x="492575" y="141662"/>
                      <a:pt x="480778" y="170141"/>
                      <a:pt x="459780" y="191139"/>
                    </a:cubicBezTo>
                    <a:cubicBezTo>
                      <a:pt x="438782" y="212137"/>
                      <a:pt x="410303" y="223934"/>
                      <a:pt x="380608" y="223934"/>
                    </a:cubicBezTo>
                    <a:lnTo>
                      <a:pt x="111967" y="223934"/>
                    </a:lnTo>
                    <a:cubicBezTo>
                      <a:pt x="82271" y="223934"/>
                      <a:pt x="53792" y="212137"/>
                      <a:pt x="32794" y="191139"/>
                    </a:cubicBezTo>
                    <a:cubicBezTo>
                      <a:pt x="11796" y="170141"/>
                      <a:pt x="0" y="141662"/>
                      <a:pt x="0" y="111967"/>
                    </a:cubicBezTo>
                    <a:lnTo>
                      <a:pt x="0" y="111967"/>
                    </a:lnTo>
                    <a:cubicBezTo>
                      <a:pt x="0" y="82271"/>
                      <a:pt x="11796" y="53792"/>
                      <a:pt x="32794" y="32794"/>
                    </a:cubicBezTo>
                    <a:cubicBezTo>
                      <a:pt x="53792" y="11796"/>
                      <a:pt x="82271" y="0"/>
                      <a:pt x="111967" y="0"/>
                    </a:cubicBezTo>
                    <a:close/>
                  </a:path>
                </a:pathLst>
              </a:custGeom>
              <a:solidFill>
                <a:srgbClr val="52A4BA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0"/>
                <a:ext cx="492575" cy="2239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1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1016627" y="7417452"/>
              <a:ext cx="1870244" cy="850248"/>
              <a:chOff x="0" y="0"/>
              <a:chExt cx="492575" cy="22393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492575" cy="223934"/>
              </a:xfrm>
              <a:custGeom>
                <a:avLst/>
                <a:gdLst/>
                <a:ahLst/>
                <a:cxnLst/>
                <a:rect l="l" t="t" r="r" b="b"/>
                <a:pathLst>
                  <a:path w="492575" h="223934">
                    <a:moveTo>
                      <a:pt x="111967" y="0"/>
                    </a:moveTo>
                    <a:lnTo>
                      <a:pt x="380608" y="0"/>
                    </a:lnTo>
                    <a:cubicBezTo>
                      <a:pt x="410303" y="0"/>
                      <a:pt x="438782" y="11796"/>
                      <a:pt x="459780" y="32794"/>
                    </a:cubicBezTo>
                    <a:cubicBezTo>
                      <a:pt x="480778" y="53792"/>
                      <a:pt x="492575" y="82271"/>
                      <a:pt x="492575" y="111967"/>
                    </a:cubicBezTo>
                    <a:lnTo>
                      <a:pt x="492575" y="111967"/>
                    </a:lnTo>
                    <a:cubicBezTo>
                      <a:pt x="492575" y="141662"/>
                      <a:pt x="480778" y="170141"/>
                      <a:pt x="459780" y="191139"/>
                    </a:cubicBezTo>
                    <a:cubicBezTo>
                      <a:pt x="438782" y="212137"/>
                      <a:pt x="410303" y="223934"/>
                      <a:pt x="380608" y="223934"/>
                    </a:cubicBezTo>
                    <a:lnTo>
                      <a:pt x="111967" y="223934"/>
                    </a:lnTo>
                    <a:cubicBezTo>
                      <a:pt x="82271" y="223934"/>
                      <a:pt x="53792" y="212137"/>
                      <a:pt x="32794" y="191139"/>
                    </a:cubicBezTo>
                    <a:cubicBezTo>
                      <a:pt x="11796" y="170141"/>
                      <a:pt x="0" y="141662"/>
                      <a:pt x="0" y="111967"/>
                    </a:cubicBezTo>
                    <a:lnTo>
                      <a:pt x="0" y="111967"/>
                    </a:lnTo>
                    <a:cubicBezTo>
                      <a:pt x="0" y="82271"/>
                      <a:pt x="11796" y="53792"/>
                      <a:pt x="32794" y="32794"/>
                    </a:cubicBezTo>
                    <a:cubicBezTo>
                      <a:pt x="53792" y="11796"/>
                      <a:pt x="82271" y="0"/>
                      <a:pt x="111967" y="0"/>
                    </a:cubicBezTo>
                    <a:close/>
                  </a:path>
                </a:pathLst>
              </a:custGeom>
              <a:solidFill>
                <a:srgbClr val="867C6E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0"/>
                <a:ext cx="492575" cy="2239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1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1138575" y="3420960"/>
              <a:ext cx="1640726" cy="399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98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138575" y="5522048"/>
              <a:ext cx="1640726" cy="399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98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108" b="0" i="0" u="none" strike="noStrike" kern="1200" cap="none" spc="-189" normalizeH="0" baseline="0" noProof="0" dirty="0">
                  <a:ln>
                    <a:noFill/>
                  </a:ln>
                  <a:solidFill>
                    <a:srgbClr val="FAF8F5"/>
                  </a:solidFill>
                  <a:effectLst/>
                  <a:uLnTx/>
                  <a:uFillTx/>
                  <a:latin typeface="210 다락방"/>
                  <a:ea typeface="210 다락방"/>
                  <a:cs typeface="210 다락방"/>
                  <a:sym typeface="210 다락방"/>
                </a:rPr>
                <a:t>시나리오</a:t>
              </a:r>
              <a:endParaRPr kumimoji="0" 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138575" y="7676112"/>
              <a:ext cx="1640726" cy="399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98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108" b="0" i="0" u="none" strike="noStrike" kern="1200" cap="none" spc="-189" normalizeH="0" baseline="0" noProof="0" dirty="0">
                  <a:ln>
                    <a:noFill/>
                  </a:ln>
                  <a:solidFill>
                    <a:srgbClr val="FAF8F5"/>
                  </a:solidFill>
                  <a:effectLst/>
                  <a:uLnTx/>
                  <a:uFillTx/>
                  <a:latin typeface="210 다락방"/>
                  <a:ea typeface="210 다락방"/>
                  <a:cs typeface="210 다락방"/>
                  <a:sym typeface="210 다락방"/>
                </a:rPr>
                <a:t>보안 영향</a:t>
              </a:r>
              <a:endParaRPr kumimoji="0" 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endParaRPr>
            </a:p>
          </p:txBody>
        </p:sp>
        <p:sp>
          <p:nvSpPr>
            <p:cNvPr id="34" name="TextBox 27">
              <a:extLst>
                <a:ext uri="{FF2B5EF4-FFF2-40B4-BE49-F238E27FC236}">
                  <a16:creationId xmlns:a16="http://schemas.microsoft.com/office/drawing/2014/main" id="{6E2AE3C7-2517-4305-B74E-BE0190201A56}"/>
                </a:ext>
              </a:extLst>
            </p:cNvPr>
            <p:cNvSpPr txBox="1"/>
            <p:nvPr/>
          </p:nvSpPr>
          <p:spPr>
            <a:xfrm>
              <a:off x="1138575" y="3384095"/>
              <a:ext cx="1640726" cy="399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98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108" b="0" i="0" u="none" strike="noStrike" kern="1200" cap="none" spc="-189" normalizeH="0" baseline="0" noProof="0" dirty="0">
                  <a:ln>
                    <a:noFill/>
                  </a:ln>
                  <a:solidFill>
                    <a:srgbClr val="FAF8F5"/>
                  </a:solidFill>
                  <a:effectLst/>
                  <a:uLnTx/>
                  <a:uFillTx/>
                  <a:latin typeface="210 다락방"/>
                  <a:ea typeface="210 다락방"/>
                  <a:cs typeface="210 다락방"/>
                  <a:sym typeface="210 다락방"/>
                </a:rPr>
                <a:t>개요</a:t>
              </a:r>
              <a:endParaRPr kumimoji="0" 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3F4C8A9-9A4D-4558-95E8-D859BCADBBF2}"/>
              </a:ext>
            </a:extLst>
          </p:cNvPr>
          <p:cNvGrpSpPr/>
          <p:nvPr/>
        </p:nvGrpSpPr>
        <p:grpSpPr>
          <a:xfrm>
            <a:off x="6055499" y="3371790"/>
            <a:ext cx="11927701" cy="5493843"/>
            <a:chOff x="6055499" y="3371790"/>
            <a:chExt cx="11927701" cy="5493843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14AB63B-B95A-41FC-8AE6-63FF63CD4895}"/>
                </a:ext>
              </a:extLst>
            </p:cNvPr>
            <p:cNvGrpSpPr/>
            <p:nvPr/>
          </p:nvGrpSpPr>
          <p:grpSpPr>
            <a:xfrm>
              <a:off x="6055499" y="4136336"/>
              <a:ext cx="11927701" cy="4729297"/>
              <a:chOff x="5979299" y="3145736"/>
              <a:chExt cx="11927701" cy="4729297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7169F819-DD11-42AC-82D2-EC6810DB1A4A}"/>
                  </a:ext>
                </a:extLst>
              </p:cNvPr>
              <p:cNvPicPr/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00800" y="3607833"/>
                <a:ext cx="5436731" cy="4267200"/>
              </a:xfrm>
              <a:prstGeom prst="rect">
                <a:avLst/>
              </a:prstGeom>
              <a:ln w="28575">
                <a:solidFill>
                  <a:srgbClr val="7ED6C2"/>
                </a:solidFill>
              </a:ln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44B4FE09-C320-4174-BC42-167BFE913D1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51092" y="3870804"/>
                <a:ext cx="4655908" cy="3634896"/>
              </a:xfrm>
              <a:prstGeom prst="rect">
                <a:avLst/>
              </a:prstGeom>
              <a:ln w="28575">
                <a:solidFill>
                  <a:srgbClr val="7ED6C2"/>
                </a:solidFill>
              </a:ln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40FAF6D-09E0-4897-928E-D66F07FDC74D}"/>
                  </a:ext>
                </a:extLst>
              </p:cNvPr>
              <p:cNvSpPr txBox="1"/>
              <p:nvPr/>
            </p:nvSpPr>
            <p:spPr>
              <a:xfrm>
                <a:off x="5979299" y="3145736"/>
                <a:ext cx="66474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⚠ </a:t>
                </a:r>
                <a:r>
                  <a:rPr lang="ko-KR" altLang="en-US" dirty="0" err="1">
                    <a:latin typeface="윤고딕 Medium" panose="020B0600000101010101" charset="-127"/>
                    <a:ea typeface="윤고딕 Medium" panose="020B0600000101010101" charset="-127"/>
                  </a:rPr>
                  <a:t>입력값</a:t>
                </a:r>
                <a:r>
                  <a:rPr lang="en-US" altLang="ko-KR" dirty="0">
                    <a:latin typeface="윤고딕 Medium" panose="020B0600000101010101" charset="-127"/>
                    <a:ea typeface="윤고딕 Medium" panose="020B0600000101010101" charset="-127"/>
                  </a:rPr>
                  <a:t>: </a:t>
                </a:r>
                <a:r>
                  <a:rPr lang="en-US" altLang="ko-KR" sz="1800" dirty="0">
                    <a:effectLst/>
                    <a:latin typeface="윤고딕 Medium" panose="020B0600000101010101" charset="-127"/>
                    <a:ea typeface="윤고딕 Medium" panose="020B0600000101010101" charset="-127"/>
                    <a:cs typeface="Times New Roman" panose="02020603050405020304" pitchFamily="18" charset="0"/>
                  </a:rPr>
                  <a:t>&lt;</a:t>
                </a:r>
                <a:r>
                  <a:rPr lang="en-US" altLang="ko-KR" sz="1800" dirty="0" err="1">
                    <a:effectLst/>
                    <a:latin typeface="윤고딕 Medium" panose="020B0600000101010101" charset="-127"/>
                    <a:ea typeface="윤고딕 Medium" panose="020B0600000101010101" charset="-127"/>
                    <a:cs typeface="Times New Roman" panose="02020603050405020304" pitchFamily="18" charset="0"/>
                  </a:rPr>
                  <a:t>img</a:t>
                </a:r>
                <a:r>
                  <a:rPr lang="en-US" altLang="ko-KR" sz="1800" dirty="0">
                    <a:effectLst/>
                    <a:latin typeface="윤고딕 Medium" panose="020B0600000101010101" charset="-127"/>
                    <a:ea typeface="윤고딕 Medium" panose="020B0600000101010101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800" dirty="0" err="1">
                    <a:effectLst/>
                    <a:latin typeface="윤고딕 Medium" panose="020B0600000101010101" charset="-127"/>
                    <a:ea typeface="윤고딕 Medium" panose="020B0600000101010101" charset="-127"/>
                    <a:cs typeface="Times New Roman" panose="02020603050405020304" pitchFamily="18" charset="0"/>
                  </a:rPr>
                  <a:t>src</a:t>
                </a:r>
                <a:r>
                  <a:rPr lang="en-US" altLang="ko-KR" sz="1800" dirty="0">
                    <a:effectLst/>
                    <a:latin typeface="윤고딕 Medium" panose="020B0600000101010101" charset="-127"/>
                    <a:ea typeface="윤고딕 Medium" panose="020B0600000101010101" charset="-127"/>
                    <a:cs typeface="Times New Roman" panose="02020603050405020304" pitchFamily="18" charset="0"/>
                  </a:rPr>
                  <a:t>=x </a:t>
                </a:r>
                <a:r>
                  <a:rPr lang="en-US" altLang="ko-KR" sz="1800" dirty="0" err="1">
                    <a:effectLst/>
                    <a:latin typeface="윤고딕 Medium" panose="020B0600000101010101" charset="-127"/>
                    <a:ea typeface="윤고딕 Medium" panose="020B0600000101010101" charset="-127"/>
                    <a:cs typeface="Times New Roman" panose="02020603050405020304" pitchFamily="18" charset="0"/>
                  </a:rPr>
                  <a:t>onerror</a:t>
                </a:r>
                <a:r>
                  <a:rPr lang="en-US" altLang="ko-KR" sz="1800" dirty="0">
                    <a:effectLst/>
                    <a:latin typeface="윤고딕 Medium" panose="020B0600000101010101" charset="-127"/>
                    <a:ea typeface="윤고딕 Medium" panose="020B0600000101010101" charset="-127"/>
                    <a:cs typeface="Times New Roman" panose="02020603050405020304" pitchFamily="18" charset="0"/>
                  </a:rPr>
                  <a:t>="alert('</a:t>
                </a:r>
                <a:r>
                  <a:rPr lang="ko-KR" altLang="ko-KR" sz="1800" dirty="0">
                    <a:effectLst/>
                    <a:latin typeface="윤고딕 Medium" panose="020B0600000101010101" charset="-127"/>
                    <a:ea typeface="윤고딕 Medium" panose="020B0600000101010101" charset="-127"/>
                    <a:cs typeface="Times New Roman" panose="02020603050405020304" pitchFamily="18" charset="0"/>
                  </a:rPr>
                  <a:t>홈 화면 해킹 성공</a:t>
                </a:r>
                <a:r>
                  <a:rPr lang="en-US" altLang="ko-KR" sz="1800" dirty="0">
                    <a:effectLst/>
                    <a:latin typeface="윤고딕 Medium" panose="020B0600000101010101" charset="-127"/>
                    <a:ea typeface="윤고딕 Medium" panose="020B0600000101010101" charset="-127"/>
                    <a:cs typeface="Times New Roman" panose="02020603050405020304" pitchFamily="18" charset="0"/>
                  </a:rPr>
                  <a:t>!')"&gt;</a:t>
                </a:r>
                <a:endParaRPr lang="ko-KR" altLang="en-US" dirty="0">
                  <a:latin typeface="윤고딕 Medium" panose="020B0600000101010101" charset="-127"/>
                  <a:ea typeface="윤고딕 Medium" panose="020B0600000101010101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98FAC96-6FCD-4217-8A60-1180FBEDD869}"/>
                  </a:ext>
                </a:extLst>
              </p:cNvPr>
              <p:cNvSpPr txBox="1"/>
              <p:nvPr/>
            </p:nvSpPr>
            <p:spPr>
              <a:xfrm>
                <a:off x="14935200" y="3390900"/>
                <a:ext cx="17988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✅ </a:t>
                </a:r>
                <a:r>
                  <a:rPr lang="ko-KR" altLang="en-US" dirty="0">
                    <a:latin typeface="윤고딕 Medium" panose="020B0600000101010101" charset="-127"/>
                    <a:ea typeface="윤고딕 Medium" panose="020B0600000101010101" charset="-127"/>
                  </a:rPr>
                  <a:t>결과는 성공</a:t>
                </a:r>
                <a:r>
                  <a:rPr lang="en-US" altLang="ko-KR" dirty="0">
                    <a:latin typeface="윤고딕 Medium" panose="020B0600000101010101" charset="-127"/>
                    <a:ea typeface="윤고딕 Medium" panose="020B0600000101010101" charset="-127"/>
                  </a:rPr>
                  <a:t> </a:t>
                </a:r>
                <a:endParaRPr lang="ko-KR" altLang="en-US" dirty="0">
                  <a:latin typeface="윤고딕 Medium" panose="020B0600000101010101" charset="-127"/>
                  <a:ea typeface="윤고딕 Medium" panose="020B0600000101010101" charset="-127"/>
                </a:endParaRPr>
              </a:p>
            </p:txBody>
          </p:sp>
          <p:sp>
            <p:nvSpPr>
              <p:cNvPr id="40" name="화살표: 오른쪽 39">
                <a:extLst>
                  <a:ext uri="{FF2B5EF4-FFF2-40B4-BE49-F238E27FC236}">
                    <a16:creationId xmlns:a16="http://schemas.microsoft.com/office/drawing/2014/main" id="{044FA248-53FF-4A58-87C7-878C1B565DA8}"/>
                  </a:ext>
                </a:extLst>
              </p:cNvPr>
              <p:cNvSpPr/>
              <p:nvPr/>
            </p:nvSpPr>
            <p:spPr>
              <a:xfrm>
                <a:off x="11913704" y="5489249"/>
                <a:ext cx="1223256" cy="406307"/>
              </a:xfrm>
              <a:prstGeom prst="rightArrow">
                <a:avLst>
                  <a:gd name="adj1" fmla="val 50000"/>
                  <a:gd name="adj2" fmla="val 108709"/>
                </a:avLst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7F8842C-E105-48A3-8BE9-2E3B90E9C32C}"/>
                </a:ext>
              </a:extLst>
            </p:cNvPr>
            <p:cNvSpPr txBox="1"/>
            <p:nvPr/>
          </p:nvSpPr>
          <p:spPr>
            <a:xfrm>
              <a:off x="11453328" y="3371790"/>
              <a:ext cx="26436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윤고딕 Medium" panose="020B0600000101010101" charset="-127"/>
                  <a:ea typeface="윤고딕 Medium" panose="020B0600000101010101" charset="-127"/>
                </a:rPr>
                <a:t>&lt; </a:t>
              </a:r>
              <a:r>
                <a:rPr lang="ko-KR" altLang="en-US" sz="2000" b="1" dirty="0">
                  <a:latin typeface="윤고딕 Medium" panose="020B0600000101010101" charset="-127"/>
                  <a:ea typeface="윤고딕 Medium" panose="020B0600000101010101" charset="-127"/>
                </a:rPr>
                <a:t>상품 등록 페이지 </a:t>
              </a:r>
              <a:r>
                <a:rPr lang="en-US" altLang="ko-KR" sz="2000" b="1" dirty="0">
                  <a:latin typeface="윤고딕 Medium" panose="020B0600000101010101" charset="-127"/>
                  <a:ea typeface="윤고딕 Medium" panose="020B0600000101010101" charset="-127"/>
                </a:rPr>
                <a:t>&gt;</a:t>
              </a:r>
              <a:endParaRPr lang="ko-KR" altLang="en-US" sz="2000" b="1" dirty="0">
                <a:latin typeface="윤고딕 Medium" panose="020B0600000101010101" charset="-127"/>
                <a:ea typeface="윤고딕 Medium" panose="020B0600000101010101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B089ECBC-A1B9-4572-9C9E-0242E605E742}"/>
              </a:ext>
            </a:extLst>
          </p:cNvPr>
          <p:cNvSpPr/>
          <p:nvPr/>
        </p:nvSpPr>
        <p:spPr>
          <a:xfrm>
            <a:off x="6708912" y="8420100"/>
            <a:ext cx="2318556" cy="2586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052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D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A4B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408296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3463" y="172752"/>
            <a:ext cx="17941074" cy="9941496"/>
            <a:chOff x="0" y="0"/>
            <a:chExt cx="4725221" cy="26183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25221" cy="2618336"/>
            </a:xfrm>
            <a:custGeom>
              <a:avLst/>
              <a:gdLst/>
              <a:ahLst/>
              <a:cxnLst/>
              <a:rect l="l" t="t" r="r" b="b"/>
              <a:pathLst>
                <a:path w="4725221" h="2618336">
                  <a:moveTo>
                    <a:pt x="0" y="0"/>
                  </a:moveTo>
                  <a:lnTo>
                    <a:pt x="4725221" y="0"/>
                  </a:lnTo>
                  <a:lnTo>
                    <a:pt x="4725221" y="2618336"/>
                  </a:lnTo>
                  <a:lnTo>
                    <a:pt x="0" y="2618336"/>
                  </a:lnTo>
                  <a:close/>
                </a:path>
              </a:pathLst>
            </a:custGeom>
            <a:solidFill>
              <a:srgbClr val="FAF8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4725221" cy="2618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948547" y="2990852"/>
            <a:ext cx="16390906" cy="0"/>
          </a:xfrm>
          <a:prstGeom prst="line">
            <a:avLst/>
          </a:prstGeom>
          <a:ln w="9525" cap="flat">
            <a:solidFill>
              <a:srgbClr val="867C6E">
                <a:alpha val="52941"/>
              </a:srgbClr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4979610" y="1435926"/>
            <a:ext cx="8328781" cy="847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6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901" b="0" i="0" u="none" strike="noStrike" kern="1200" cap="none" spc="-586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웹 취약점 상세 분석</a:t>
            </a:r>
            <a:endParaRPr kumimoji="0" lang="en-US" sz="6901" b="0" i="0" u="none" strike="noStrike" kern="1200" cap="none" spc="-586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086784" y="1139889"/>
            <a:ext cx="4114432" cy="140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Detailed </a:t>
            </a:r>
            <a:r>
              <a:rPr kumimoji="0" lang="en-US" sz="1232" b="1" i="0" u="none" strike="noStrike" kern="1200" cap="none" spc="146" normalizeH="0" baseline="0" noProof="0" dirty="0" err="1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Vulenerability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52A4BA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Analysis</a:t>
            </a: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65DD4D64-D180-4141-AC05-DC4B99863890}"/>
              </a:ext>
            </a:extLst>
          </p:cNvPr>
          <p:cNvSpPr txBox="1"/>
          <p:nvPr/>
        </p:nvSpPr>
        <p:spPr>
          <a:xfrm>
            <a:off x="5798908" y="2471766"/>
            <a:ext cx="6690185" cy="26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spc="-77" dirty="0">
                <a:solidFill>
                  <a:prstClr val="black">
                    <a:alpha val="76863"/>
                  </a:prstClr>
                </a:solidFill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XSS</a:t>
            </a:r>
            <a:r>
              <a:rPr kumimoji="0" lang="en-US" sz="2800" b="1" i="0" u="none" strike="noStrike" kern="1200" cap="none" spc="-77" normalizeH="0" baseline="0" noProof="0" dirty="0">
                <a:ln>
                  <a:noFill/>
                </a:ln>
                <a:solidFill>
                  <a:prstClr val="black">
                    <a:alpha val="76863"/>
                  </a:prst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 </a:t>
            </a:r>
            <a:r>
              <a:rPr kumimoji="0" lang="en-US" sz="2800" b="1" i="0" u="none" strike="noStrike" kern="1200" cap="none" spc="-77" normalizeH="0" baseline="0" noProof="0" dirty="0">
                <a:ln>
                  <a:noFill/>
                </a:ln>
                <a:solidFill>
                  <a:srgbClr val="FF0000">
                    <a:alpha val="76863"/>
                  </a:srgb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(High)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0B5C8C5-3BED-41DB-BABF-1D90C55912E0}"/>
              </a:ext>
            </a:extLst>
          </p:cNvPr>
          <p:cNvGrpSpPr/>
          <p:nvPr/>
        </p:nvGrpSpPr>
        <p:grpSpPr>
          <a:xfrm>
            <a:off x="1138575" y="3371790"/>
            <a:ext cx="14787224" cy="5581708"/>
            <a:chOff x="1138575" y="3371790"/>
            <a:chExt cx="14787224" cy="5581708"/>
          </a:xfrm>
        </p:grpSpPr>
        <p:sp>
          <p:nvSpPr>
            <p:cNvPr id="27" name="TextBox 27"/>
            <p:cNvSpPr txBox="1"/>
            <p:nvPr/>
          </p:nvSpPr>
          <p:spPr>
            <a:xfrm>
              <a:off x="1138575" y="5522048"/>
              <a:ext cx="1640726" cy="399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98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108" b="0" i="0" u="none" strike="noStrike" kern="1200" cap="none" spc="-189" normalizeH="0" baseline="0" noProof="0" dirty="0">
                  <a:ln>
                    <a:noFill/>
                  </a:ln>
                  <a:solidFill>
                    <a:srgbClr val="FAF8F5"/>
                  </a:solidFill>
                  <a:effectLst/>
                  <a:uLnTx/>
                  <a:uFillTx/>
                  <a:latin typeface="210 다락방"/>
                  <a:ea typeface="210 다락방"/>
                  <a:cs typeface="210 다락방"/>
                  <a:sym typeface="210 다락방"/>
                </a:rPr>
                <a:t>시나리오</a:t>
              </a:r>
              <a:endParaRPr kumimoji="0" 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138575" y="7676112"/>
              <a:ext cx="1640726" cy="399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98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108" b="0" i="0" u="none" strike="noStrike" kern="1200" cap="none" spc="-189" normalizeH="0" baseline="0" noProof="0" dirty="0">
                  <a:ln>
                    <a:noFill/>
                  </a:ln>
                  <a:solidFill>
                    <a:srgbClr val="FAF8F5"/>
                  </a:solidFill>
                  <a:effectLst/>
                  <a:uLnTx/>
                  <a:uFillTx/>
                  <a:latin typeface="210 다락방"/>
                  <a:ea typeface="210 다락방"/>
                  <a:cs typeface="210 다락방"/>
                  <a:sym typeface="210 다락방"/>
                </a:rPr>
                <a:t>보안 영향</a:t>
              </a:r>
              <a:endParaRPr kumimoji="0" 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DC6C4F9-5411-43C0-90F1-4478694F0A30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200" y="4556385"/>
              <a:ext cx="6940856" cy="4397113"/>
            </a:xfrm>
            <a:prstGeom prst="rect">
              <a:avLst/>
            </a:prstGeom>
            <a:ln w="28575">
              <a:solidFill>
                <a:srgbClr val="7ED6C2"/>
              </a:solidFill>
            </a:ln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7BE1BB4C-D662-48AC-8B03-3DAE01E3C0CD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1429546" y="5363291"/>
              <a:ext cx="4496253" cy="2752009"/>
            </a:xfrm>
            <a:prstGeom prst="rect">
              <a:avLst/>
            </a:prstGeom>
            <a:ln w="28575">
              <a:solidFill>
                <a:srgbClr val="7ED6C2"/>
              </a:solidFill>
            </a:ln>
          </p:spPr>
        </p:pic>
        <p:sp>
          <p:nvSpPr>
            <p:cNvPr id="36" name="화살표: 오른쪽 35">
              <a:extLst>
                <a:ext uri="{FF2B5EF4-FFF2-40B4-BE49-F238E27FC236}">
                  <a16:creationId xmlns:a16="http://schemas.microsoft.com/office/drawing/2014/main" id="{7F556603-BA6E-4457-A97A-3EFEE758F858}"/>
                </a:ext>
              </a:extLst>
            </p:cNvPr>
            <p:cNvSpPr/>
            <p:nvPr/>
          </p:nvSpPr>
          <p:spPr>
            <a:xfrm>
              <a:off x="9144000" y="6565993"/>
              <a:ext cx="1223256" cy="406307"/>
            </a:xfrm>
            <a:prstGeom prst="rightArrow">
              <a:avLst>
                <a:gd name="adj1" fmla="val 50000"/>
                <a:gd name="adj2" fmla="val 108709"/>
              </a:avLst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4EC45EA-9C9E-449E-B36D-48DEEC1FABDA}"/>
                </a:ext>
              </a:extLst>
            </p:cNvPr>
            <p:cNvSpPr txBox="1"/>
            <p:nvPr/>
          </p:nvSpPr>
          <p:spPr>
            <a:xfrm>
              <a:off x="7822164" y="3371790"/>
              <a:ext cx="26436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윤고딕 Medium" panose="020B0600000101010101" charset="-127"/>
                  <a:ea typeface="윤고딕 Medium" panose="020B0600000101010101" charset="-127"/>
                </a:rPr>
                <a:t>&lt; </a:t>
              </a:r>
              <a:r>
                <a:rPr lang="ko-KR" altLang="en-US" sz="2000" b="1" dirty="0">
                  <a:latin typeface="윤고딕 Medium" panose="020B0600000101010101" charset="-127"/>
                  <a:ea typeface="윤고딕 Medium" panose="020B0600000101010101" charset="-127"/>
                </a:rPr>
                <a:t>리뷰 작성 페이지 </a:t>
              </a:r>
              <a:r>
                <a:rPr lang="en-US" altLang="ko-KR" sz="2000" b="1" dirty="0">
                  <a:latin typeface="윤고딕 Medium" panose="020B0600000101010101" charset="-127"/>
                  <a:ea typeface="윤고딕 Medium" panose="020B0600000101010101" charset="-127"/>
                </a:rPr>
                <a:t>&gt;</a:t>
              </a:r>
              <a:endParaRPr lang="ko-KR" altLang="en-US" sz="2000" b="1" dirty="0">
                <a:latin typeface="윤고딕 Medium" panose="020B0600000101010101" charset="-127"/>
                <a:ea typeface="윤고딕 Medium" panose="020B0600000101010101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5DFB30F-8469-40B8-8848-CBE7EF6AEF55}"/>
                </a:ext>
              </a:extLst>
            </p:cNvPr>
            <p:cNvSpPr txBox="1"/>
            <p:nvPr/>
          </p:nvSpPr>
          <p:spPr>
            <a:xfrm>
              <a:off x="1635899" y="4000500"/>
              <a:ext cx="57770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⚠ </a:t>
              </a:r>
              <a:r>
                <a:rPr lang="ko-KR" altLang="en-US" dirty="0" err="1">
                  <a:latin typeface="윤고딕 Medium" panose="020B0600000101010101" charset="-127"/>
                  <a:ea typeface="윤고딕 Medium" panose="020B0600000101010101" charset="-127"/>
                </a:rPr>
                <a:t>입력값</a:t>
              </a:r>
              <a:r>
                <a:rPr lang="en-US" altLang="ko-KR" dirty="0">
                  <a:latin typeface="윤고딕 Medium" panose="020B0600000101010101" charset="-127"/>
                  <a:ea typeface="윤고딕 Medium" panose="020B0600000101010101" charset="-127"/>
                </a:rPr>
                <a:t>: </a:t>
              </a:r>
              <a:r>
                <a:rPr lang="en-US" altLang="ko-KR" sz="1800" dirty="0">
                  <a:effectLst/>
                  <a:latin typeface="윤고딕 Medium" panose="020B0600000101010101" charset="-127"/>
                  <a:ea typeface="윤고딕 Medium" panose="020B0600000101010101" charset="-127"/>
                  <a:cs typeface="Times New Roman" panose="02020603050405020304" pitchFamily="18" charset="0"/>
                </a:rPr>
                <a:t>&lt;</a:t>
              </a:r>
              <a:r>
                <a:rPr lang="en-US" altLang="ko-KR" sz="1800" dirty="0" err="1">
                  <a:effectLst/>
                  <a:latin typeface="윤고딕 Medium" panose="020B0600000101010101" charset="-127"/>
                  <a:ea typeface="윤고딕 Medium" panose="020B0600000101010101" charset="-127"/>
                  <a:cs typeface="Times New Roman" panose="02020603050405020304" pitchFamily="18" charset="0"/>
                </a:rPr>
                <a:t>img</a:t>
              </a:r>
              <a:r>
                <a:rPr lang="en-US" altLang="ko-KR" sz="1800" dirty="0">
                  <a:effectLst/>
                  <a:latin typeface="윤고딕 Medium" panose="020B0600000101010101" charset="-127"/>
                  <a:ea typeface="윤고딕 Medium" panose="020B0600000101010101" charset="-127"/>
                  <a:cs typeface="Times New Roman" panose="02020603050405020304" pitchFamily="18" charset="0"/>
                </a:rPr>
                <a:t> </a:t>
              </a:r>
              <a:r>
                <a:rPr lang="en-US" altLang="ko-KR" sz="1800" dirty="0" err="1">
                  <a:effectLst/>
                  <a:latin typeface="윤고딕 Medium" panose="020B0600000101010101" charset="-127"/>
                  <a:ea typeface="윤고딕 Medium" panose="020B0600000101010101" charset="-127"/>
                  <a:cs typeface="Times New Roman" panose="02020603050405020304" pitchFamily="18" charset="0"/>
                </a:rPr>
                <a:t>src</a:t>
              </a:r>
              <a:r>
                <a:rPr lang="en-US" altLang="ko-KR" sz="1800" dirty="0">
                  <a:effectLst/>
                  <a:latin typeface="윤고딕 Medium" panose="020B0600000101010101" charset="-127"/>
                  <a:ea typeface="윤고딕 Medium" panose="020B0600000101010101" charset="-127"/>
                  <a:cs typeface="Times New Roman" panose="02020603050405020304" pitchFamily="18" charset="0"/>
                </a:rPr>
                <a:t>=x </a:t>
              </a:r>
              <a:r>
                <a:rPr lang="en-US" altLang="ko-KR" sz="1800" dirty="0" err="1">
                  <a:effectLst/>
                  <a:latin typeface="윤고딕 Medium" panose="020B0600000101010101" charset="-127"/>
                  <a:ea typeface="윤고딕 Medium" panose="020B0600000101010101" charset="-127"/>
                  <a:cs typeface="Times New Roman" panose="02020603050405020304" pitchFamily="18" charset="0"/>
                </a:rPr>
                <a:t>onerror</a:t>
              </a:r>
              <a:r>
                <a:rPr lang="en-US" altLang="ko-KR" sz="1800" dirty="0">
                  <a:effectLst/>
                  <a:latin typeface="윤고딕 Medium" panose="020B0600000101010101" charset="-127"/>
                  <a:ea typeface="윤고딕 Medium" panose="020B0600000101010101" charset="-127"/>
                  <a:cs typeface="Times New Roman" panose="02020603050405020304" pitchFamily="18" charset="0"/>
                </a:rPr>
                <a:t>="alert(‘XSS </a:t>
              </a:r>
              <a:r>
                <a:rPr lang="ko-KR" altLang="en-US" sz="1800" dirty="0">
                  <a:effectLst/>
                  <a:latin typeface="윤고딕 Medium" panose="020B0600000101010101" charset="-127"/>
                  <a:ea typeface="윤고딕 Medium" panose="020B0600000101010101" charset="-127"/>
                  <a:cs typeface="Times New Roman" panose="02020603050405020304" pitchFamily="18" charset="0"/>
                </a:rPr>
                <a:t>성공</a:t>
              </a:r>
              <a:r>
                <a:rPr lang="en-US" altLang="ko-KR" sz="1800" dirty="0">
                  <a:effectLst/>
                  <a:latin typeface="윤고딕 Medium" panose="020B0600000101010101" charset="-127"/>
                  <a:ea typeface="윤고딕 Medium" panose="020B0600000101010101" charset="-127"/>
                  <a:cs typeface="Times New Roman" panose="02020603050405020304" pitchFamily="18" charset="0"/>
                </a:rPr>
                <a:t>')"&gt;</a:t>
              </a:r>
              <a:endParaRPr lang="ko-KR" altLang="en-US" dirty="0">
                <a:latin typeface="윤고딕 Medium" panose="020B0600000101010101" charset="-127"/>
                <a:ea typeface="윤고딕 Medium" panose="020B0600000101010101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396D6E0-F59D-4B96-A332-C016E35880B7}"/>
                </a:ext>
              </a:extLst>
            </p:cNvPr>
            <p:cNvSpPr txBox="1"/>
            <p:nvPr/>
          </p:nvSpPr>
          <p:spPr>
            <a:xfrm>
              <a:off x="12954000" y="4850368"/>
              <a:ext cx="17988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✅ </a:t>
              </a:r>
              <a:r>
                <a:rPr lang="ko-KR" altLang="en-US" dirty="0">
                  <a:latin typeface="윤고딕 Medium" panose="020B0600000101010101" charset="-127"/>
                  <a:ea typeface="윤고딕 Medium" panose="020B0600000101010101" charset="-127"/>
                </a:rPr>
                <a:t>결과는 성공</a:t>
              </a:r>
              <a:r>
                <a:rPr lang="en-US" altLang="ko-KR" dirty="0">
                  <a:latin typeface="윤고딕 Medium" panose="020B0600000101010101" charset="-127"/>
                  <a:ea typeface="윤고딕 Medium" panose="020B0600000101010101" charset="-127"/>
                </a:rPr>
                <a:t> </a:t>
              </a:r>
              <a:endParaRPr lang="ko-KR" altLang="en-US" dirty="0">
                <a:latin typeface="윤고딕 Medium" panose="020B0600000101010101" charset="-127"/>
                <a:ea typeface="윤고딕 Medium" panose="020B0600000101010101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715D4AD-7005-4E4D-8237-631B23E61F57}"/>
                </a:ext>
              </a:extLst>
            </p:cNvPr>
            <p:cNvSpPr/>
            <p:nvPr/>
          </p:nvSpPr>
          <p:spPr>
            <a:xfrm>
              <a:off x="1487556" y="7071692"/>
              <a:ext cx="1762540" cy="26835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0515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D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A4B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408296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3463" y="172752"/>
            <a:ext cx="17941074" cy="9941496"/>
            <a:chOff x="0" y="0"/>
            <a:chExt cx="4725221" cy="26183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25221" cy="2618336"/>
            </a:xfrm>
            <a:custGeom>
              <a:avLst/>
              <a:gdLst/>
              <a:ahLst/>
              <a:cxnLst/>
              <a:rect l="l" t="t" r="r" b="b"/>
              <a:pathLst>
                <a:path w="4725221" h="2618336">
                  <a:moveTo>
                    <a:pt x="0" y="0"/>
                  </a:moveTo>
                  <a:lnTo>
                    <a:pt x="4725221" y="0"/>
                  </a:lnTo>
                  <a:lnTo>
                    <a:pt x="4725221" y="2618336"/>
                  </a:lnTo>
                  <a:lnTo>
                    <a:pt x="0" y="2618336"/>
                  </a:lnTo>
                  <a:close/>
                </a:path>
              </a:pathLst>
            </a:custGeom>
            <a:solidFill>
              <a:srgbClr val="FAF8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4725221" cy="2618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948547" y="2990852"/>
            <a:ext cx="16390906" cy="0"/>
          </a:xfrm>
          <a:prstGeom prst="line">
            <a:avLst/>
          </a:prstGeom>
          <a:ln w="9525" cap="flat">
            <a:solidFill>
              <a:srgbClr val="867C6E">
                <a:alpha val="52941"/>
              </a:srgbClr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4979610" y="1435926"/>
            <a:ext cx="8328781" cy="847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6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901" b="0" i="0" u="none" strike="noStrike" kern="1200" cap="none" spc="-586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웹 취약점 상세 분석</a:t>
            </a:r>
            <a:endParaRPr kumimoji="0" lang="en-US" sz="6901" b="0" i="0" u="none" strike="noStrike" kern="1200" cap="none" spc="-586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086784" y="1139889"/>
            <a:ext cx="4114432" cy="140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Detailed </a:t>
            </a:r>
            <a:r>
              <a:rPr kumimoji="0" lang="en-US" sz="1232" b="1" i="0" u="none" strike="noStrike" kern="1200" cap="none" spc="146" normalizeH="0" baseline="0" noProof="0" dirty="0" err="1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Vulenerability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52A4BA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Analysis</a:t>
            </a: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65DD4D64-D180-4141-AC05-DC4B99863890}"/>
              </a:ext>
            </a:extLst>
          </p:cNvPr>
          <p:cNvSpPr txBox="1"/>
          <p:nvPr/>
        </p:nvSpPr>
        <p:spPr>
          <a:xfrm>
            <a:off x="5798908" y="2471766"/>
            <a:ext cx="6690185" cy="26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77" normalizeH="0" baseline="0" noProof="0" dirty="0">
                <a:ln>
                  <a:noFill/>
                </a:ln>
                <a:solidFill>
                  <a:prstClr val="black">
                    <a:alpha val="76863"/>
                  </a:prst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CSRF </a:t>
            </a:r>
            <a:r>
              <a:rPr kumimoji="0" lang="en-US" sz="2800" b="1" i="0" u="none" strike="noStrike" kern="1200" cap="none" spc="-77" normalizeH="0" baseline="0" noProof="0" dirty="0">
                <a:ln>
                  <a:noFill/>
                </a:ln>
                <a:solidFill>
                  <a:srgbClr val="FF0000">
                    <a:alpha val="76863"/>
                  </a:srgb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(High)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EC96126-1A72-4FB7-9A04-B9FBE846CD89}"/>
              </a:ext>
            </a:extLst>
          </p:cNvPr>
          <p:cNvGrpSpPr/>
          <p:nvPr/>
        </p:nvGrpSpPr>
        <p:grpSpPr>
          <a:xfrm>
            <a:off x="1016627" y="3162300"/>
            <a:ext cx="6981175" cy="6096000"/>
            <a:chOff x="1016627" y="3162300"/>
            <a:chExt cx="6981175" cy="6096000"/>
          </a:xfrm>
        </p:grpSpPr>
        <p:sp>
          <p:nvSpPr>
            <p:cNvPr id="14" name="TextBox 14"/>
            <p:cNvSpPr txBox="1"/>
            <p:nvPr/>
          </p:nvSpPr>
          <p:spPr>
            <a:xfrm>
              <a:off x="1079891" y="4174530"/>
              <a:ext cx="6917911" cy="8165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ts val="32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sz="2416" b="0" i="0" u="none" strike="noStrike" kern="1200" cap="none" spc="-4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윤고딕 Medium"/>
                  <a:ea typeface="윤고딕 Medium"/>
                  <a:cs typeface="윤고딕 Medium"/>
                  <a:sym typeface="윤고딕 Medium"/>
                </a:rPr>
                <a:t>OWASP: A01:2021 – Broken Access Control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ts val="32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2416" b="0" i="0" u="none" strike="noStrike" kern="1200" cap="none" spc="-4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윤고딕 Medium"/>
                  <a:ea typeface="윤고딕 Medium"/>
                  <a:cs typeface="윤고딕 Medium"/>
                  <a:sym typeface="윤고딕 Medium"/>
                </a:rPr>
                <a:t>발생 위치</a:t>
              </a:r>
              <a:r>
                <a:rPr kumimoji="0" lang="en-US" altLang="ko-KR" sz="2416" b="0" i="0" u="none" strike="noStrike" kern="1200" cap="none" spc="-4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윤고딕 Medium"/>
                  <a:ea typeface="윤고딕 Medium"/>
                  <a:cs typeface="윤고딕 Medium"/>
                  <a:sym typeface="윤고딕 Medium"/>
                </a:rPr>
                <a:t>: </a:t>
              </a:r>
              <a:r>
                <a:rPr kumimoji="0" lang="ko-KR" altLang="en-US" sz="2416" b="0" i="0" u="none" strike="noStrike" kern="1200" cap="none" spc="-4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윤고딕 Medium"/>
                  <a:ea typeface="윤고딕 Medium"/>
                  <a:cs typeface="윤고딕 Medium"/>
                  <a:sym typeface="윤고딕 Medium"/>
                </a:rPr>
                <a:t>마이페이지 </a:t>
              </a:r>
              <a:r>
                <a:rPr kumimoji="0" lang="en-US" altLang="ko-KR" sz="2416" b="0" i="0" u="none" strike="noStrike" kern="1200" cap="none" spc="-4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윤고딕 Medium"/>
                  <a:ea typeface="윤고딕 Medium"/>
                  <a:cs typeface="윤고딕 Medium"/>
                  <a:sym typeface="윤고딕 Medium"/>
                </a:rPr>
                <a:t>(</a:t>
              </a:r>
              <a:r>
                <a:rPr kumimoji="0" lang="ko-KR" altLang="en-US" sz="2416" b="0" i="0" u="none" strike="noStrike" kern="1200" cap="none" spc="-4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윤고딕 Medium"/>
                  <a:ea typeface="윤고딕 Medium"/>
                  <a:cs typeface="윤고딕 Medium"/>
                  <a:sym typeface="윤고딕 Medium"/>
                </a:rPr>
                <a:t>프로필 수정</a:t>
              </a:r>
              <a:r>
                <a:rPr kumimoji="0" lang="en-US" altLang="ko-KR" sz="2416" b="0" i="0" u="none" strike="noStrike" kern="1200" cap="none" spc="-4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윤고딕 Medium"/>
                  <a:ea typeface="윤고딕 Medium"/>
                  <a:cs typeface="윤고딕 Medium"/>
                  <a:sym typeface="윤고딕 Medium"/>
                </a:rPr>
                <a:t>)</a:t>
              </a:r>
              <a:endParaRPr kumimoji="0" 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72183" y="6265937"/>
              <a:ext cx="5979078" cy="12397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ts val="32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ko-KR" altLang="en-US" sz="2416" spc="-4" dirty="0">
                  <a:solidFill>
                    <a:srgbClr val="231F2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로그인 상태에서 외부 악성 페이지 접근</a:t>
              </a:r>
              <a:endParaRPr kumimoji="0" lang="en-US" altLang="ko-KR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ts val="32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ko-KR" altLang="en-US" sz="2416" spc="-4" dirty="0">
                  <a:solidFill>
                    <a:srgbClr val="231F2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자동 제출되는 요청으로 사용자 정보 변경</a:t>
              </a:r>
              <a:endParaRPr kumimoji="0" 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endParaRPr>
            </a:p>
            <a:p>
              <a:pPr marL="0" marR="0" lvl="0" indent="0" algn="l" defTabSz="914400" rtl="0" eaLnBrk="1" fontAlgn="auto" latinLnBrk="0" hangingPunct="1">
                <a:lnSpc>
                  <a:spcPts val="32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25356" y="8441730"/>
              <a:ext cx="5070644" cy="8165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ts val="32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2416" b="0" i="0" u="none" strike="noStrike" kern="1200" cap="none" spc="-4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윤고딕 Medium"/>
                  <a:ea typeface="윤고딕 Medium"/>
                  <a:cs typeface="윤고딕 Medium"/>
                  <a:sym typeface="윤고딕 Medium"/>
                </a:rPr>
                <a:t>사용자 정보 위 </a:t>
              </a:r>
              <a:r>
                <a:rPr kumimoji="0" lang="ko-KR" altLang="en-US" sz="2416" b="0" i="0" u="none" strike="noStrike" kern="1200" cap="none" spc="-4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윤고딕 Medium"/>
                  <a:ea typeface="윤고딕 Medium"/>
                  <a:cs typeface="윤고딕 Medium"/>
                  <a:sym typeface="Wingdings" panose="05000000000000000000" pitchFamily="2" charset="2"/>
                </a:rPr>
                <a:t> </a:t>
              </a:r>
              <a:r>
                <a:rPr kumimoji="0" lang="ko-KR" altLang="en-US" sz="2416" b="0" i="0" u="none" strike="noStrike" kern="1200" cap="none" spc="-4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윤고딕 Medium"/>
                  <a:ea typeface="윤고딕 Medium"/>
                  <a:cs typeface="윤고딕 Medium"/>
                  <a:sym typeface="윤고딕 Medium"/>
                </a:rPr>
                <a:t>변조</a:t>
              </a:r>
              <a:endParaRPr kumimoji="0" lang="en-US" altLang="ko-KR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ts val="32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ko-KR" altLang="en-US" sz="2416" spc="-4" dirty="0">
                  <a:solidFill>
                    <a:srgbClr val="231F2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피싱 페이지로의 유도 가능</a:t>
              </a:r>
              <a:endParaRPr kumimoji="0" 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endParaRPr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1025356" y="3162300"/>
              <a:ext cx="1870244" cy="850248"/>
              <a:chOff x="0" y="0"/>
              <a:chExt cx="492575" cy="223934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492575" cy="223934"/>
              </a:xfrm>
              <a:custGeom>
                <a:avLst/>
                <a:gdLst/>
                <a:ahLst/>
                <a:cxnLst/>
                <a:rect l="l" t="t" r="r" b="b"/>
                <a:pathLst>
                  <a:path w="492575" h="223934">
                    <a:moveTo>
                      <a:pt x="111967" y="0"/>
                    </a:moveTo>
                    <a:lnTo>
                      <a:pt x="380608" y="0"/>
                    </a:lnTo>
                    <a:cubicBezTo>
                      <a:pt x="410303" y="0"/>
                      <a:pt x="438782" y="11796"/>
                      <a:pt x="459780" y="32794"/>
                    </a:cubicBezTo>
                    <a:cubicBezTo>
                      <a:pt x="480778" y="53792"/>
                      <a:pt x="492575" y="82271"/>
                      <a:pt x="492575" y="111967"/>
                    </a:cubicBezTo>
                    <a:lnTo>
                      <a:pt x="492575" y="111967"/>
                    </a:lnTo>
                    <a:cubicBezTo>
                      <a:pt x="492575" y="141662"/>
                      <a:pt x="480778" y="170141"/>
                      <a:pt x="459780" y="191139"/>
                    </a:cubicBezTo>
                    <a:cubicBezTo>
                      <a:pt x="438782" y="212137"/>
                      <a:pt x="410303" y="223934"/>
                      <a:pt x="380608" y="223934"/>
                    </a:cubicBezTo>
                    <a:lnTo>
                      <a:pt x="111967" y="223934"/>
                    </a:lnTo>
                    <a:cubicBezTo>
                      <a:pt x="82271" y="223934"/>
                      <a:pt x="53792" y="212137"/>
                      <a:pt x="32794" y="191139"/>
                    </a:cubicBezTo>
                    <a:cubicBezTo>
                      <a:pt x="11796" y="170141"/>
                      <a:pt x="0" y="141662"/>
                      <a:pt x="0" y="111967"/>
                    </a:cubicBezTo>
                    <a:lnTo>
                      <a:pt x="0" y="111967"/>
                    </a:lnTo>
                    <a:cubicBezTo>
                      <a:pt x="0" y="82271"/>
                      <a:pt x="11796" y="53792"/>
                      <a:pt x="32794" y="32794"/>
                    </a:cubicBezTo>
                    <a:cubicBezTo>
                      <a:pt x="53792" y="11796"/>
                      <a:pt x="82271" y="0"/>
                      <a:pt x="111967" y="0"/>
                    </a:cubicBezTo>
                    <a:close/>
                  </a:path>
                </a:pathLst>
              </a:custGeom>
              <a:solidFill>
                <a:srgbClr val="FF6D2F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0"/>
                <a:ext cx="492575" cy="2239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1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1016627" y="5263388"/>
              <a:ext cx="1870244" cy="850248"/>
              <a:chOff x="0" y="0"/>
              <a:chExt cx="492575" cy="223934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492575" cy="223934"/>
              </a:xfrm>
              <a:custGeom>
                <a:avLst/>
                <a:gdLst/>
                <a:ahLst/>
                <a:cxnLst/>
                <a:rect l="l" t="t" r="r" b="b"/>
                <a:pathLst>
                  <a:path w="492575" h="223934">
                    <a:moveTo>
                      <a:pt x="111967" y="0"/>
                    </a:moveTo>
                    <a:lnTo>
                      <a:pt x="380608" y="0"/>
                    </a:lnTo>
                    <a:cubicBezTo>
                      <a:pt x="410303" y="0"/>
                      <a:pt x="438782" y="11796"/>
                      <a:pt x="459780" y="32794"/>
                    </a:cubicBezTo>
                    <a:cubicBezTo>
                      <a:pt x="480778" y="53792"/>
                      <a:pt x="492575" y="82271"/>
                      <a:pt x="492575" y="111967"/>
                    </a:cubicBezTo>
                    <a:lnTo>
                      <a:pt x="492575" y="111967"/>
                    </a:lnTo>
                    <a:cubicBezTo>
                      <a:pt x="492575" y="141662"/>
                      <a:pt x="480778" y="170141"/>
                      <a:pt x="459780" y="191139"/>
                    </a:cubicBezTo>
                    <a:cubicBezTo>
                      <a:pt x="438782" y="212137"/>
                      <a:pt x="410303" y="223934"/>
                      <a:pt x="380608" y="223934"/>
                    </a:cubicBezTo>
                    <a:lnTo>
                      <a:pt x="111967" y="223934"/>
                    </a:lnTo>
                    <a:cubicBezTo>
                      <a:pt x="82271" y="223934"/>
                      <a:pt x="53792" y="212137"/>
                      <a:pt x="32794" y="191139"/>
                    </a:cubicBezTo>
                    <a:cubicBezTo>
                      <a:pt x="11796" y="170141"/>
                      <a:pt x="0" y="141662"/>
                      <a:pt x="0" y="111967"/>
                    </a:cubicBezTo>
                    <a:lnTo>
                      <a:pt x="0" y="111967"/>
                    </a:lnTo>
                    <a:cubicBezTo>
                      <a:pt x="0" y="82271"/>
                      <a:pt x="11796" y="53792"/>
                      <a:pt x="32794" y="32794"/>
                    </a:cubicBezTo>
                    <a:cubicBezTo>
                      <a:pt x="53792" y="11796"/>
                      <a:pt x="82271" y="0"/>
                      <a:pt x="111967" y="0"/>
                    </a:cubicBezTo>
                    <a:close/>
                  </a:path>
                </a:pathLst>
              </a:custGeom>
              <a:solidFill>
                <a:srgbClr val="52A4BA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0"/>
                <a:ext cx="492575" cy="2239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1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1016627" y="7417452"/>
              <a:ext cx="1870244" cy="850248"/>
              <a:chOff x="0" y="0"/>
              <a:chExt cx="492575" cy="22393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492575" cy="223934"/>
              </a:xfrm>
              <a:custGeom>
                <a:avLst/>
                <a:gdLst/>
                <a:ahLst/>
                <a:cxnLst/>
                <a:rect l="l" t="t" r="r" b="b"/>
                <a:pathLst>
                  <a:path w="492575" h="223934">
                    <a:moveTo>
                      <a:pt x="111967" y="0"/>
                    </a:moveTo>
                    <a:lnTo>
                      <a:pt x="380608" y="0"/>
                    </a:lnTo>
                    <a:cubicBezTo>
                      <a:pt x="410303" y="0"/>
                      <a:pt x="438782" y="11796"/>
                      <a:pt x="459780" y="32794"/>
                    </a:cubicBezTo>
                    <a:cubicBezTo>
                      <a:pt x="480778" y="53792"/>
                      <a:pt x="492575" y="82271"/>
                      <a:pt x="492575" y="111967"/>
                    </a:cubicBezTo>
                    <a:lnTo>
                      <a:pt x="492575" y="111967"/>
                    </a:lnTo>
                    <a:cubicBezTo>
                      <a:pt x="492575" y="141662"/>
                      <a:pt x="480778" y="170141"/>
                      <a:pt x="459780" y="191139"/>
                    </a:cubicBezTo>
                    <a:cubicBezTo>
                      <a:pt x="438782" y="212137"/>
                      <a:pt x="410303" y="223934"/>
                      <a:pt x="380608" y="223934"/>
                    </a:cubicBezTo>
                    <a:lnTo>
                      <a:pt x="111967" y="223934"/>
                    </a:lnTo>
                    <a:cubicBezTo>
                      <a:pt x="82271" y="223934"/>
                      <a:pt x="53792" y="212137"/>
                      <a:pt x="32794" y="191139"/>
                    </a:cubicBezTo>
                    <a:cubicBezTo>
                      <a:pt x="11796" y="170141"/>
                      <a:pt x="0" y="141662"/>
                      <a:pt x="0" y="111967"/>
                    </a:cubicBezTo>
                    <a:lnTo>
                      <a:pt x="0" y="111967"/>
                    </a:lnTo>
                    <a:cubicBezTo>
                      <a:pt x="0" y="82271"/>
                      <a:pt x="11796" y="53792"/>
                      <a:pt x="32794" y="32794"/>
                    </a:cubicBezTo>
                    <a:cubicBezTo>
                      <a:pt x="53792" y="11796"/>
                      <a:pt x="82271" y="0"/>
                      <a:pt x="111967" y="0"/>
                    </a:cubicBezTo>
                    <a:close/>
                  </a:path>
                </a:pathLst>
              </a:custGeom>
              <a:solidFill>
                <a:srgbClr val="867C6E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0"/>
                <a:ext cx="492575" cy="2239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1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1138575" y="3420960"/>
              <a:ext cx="1640726" cy="399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98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138575" y="5522048"/>
              <a:ext cx="1640726" cy="399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98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108" b="0" i="0" u="none" strike="noStrike" kern="1200" cap="none" spc="-189" normalizeH="0" baseline="0" noProof="0" dirty="0">
                  <a:ln>
                    <a:noFill/>
                  </a:ln>
                  <a:solidFill>
                    <a:srgbClr val="FAF8F5"/>
                  </a:solidFill>
                  <a:effectLst/>
                  <a:uLnTx/>
                  <a:uFillTx/>
                  <a:latin typeface="210 다락방"/>
                  <a:ea typeface="210 다락방"/>
                  <a:cs typeface="210 다락방"/>
                  <a:sym typeface="210 다락방"/>
                </a:rPr>
                <a:t>시나리오</a:t>
              </a:r>
              <a:endParaRPr kumimoji="0" 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138575" y="7676112"/>
              <a:ext cx="1640726" cy="399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98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108" b="0" i="0" u="none" strike="noStrike" kern="1200" cap="none" spc="-189" normalizeH="0" baseline="0" noProof="0" dirty="0">
                  <a:ln>
                    <a:noFill/>
                  </a:ln>
                  <a:solidFill>
                    <a:srgbClr val="FAF8F5"/>
                  </a:solidFill>
                  <a:effectLst/>
                  <a:uLnTx/>
                  <a:uFillTx/>
                  <a:latin typeface="210 다락방"/>
                  <a:ea typeface="210 다락방"/>
                  <a:cs typeface="210 다락방"/>
                  <a:sym typeface="210 다락방"/>
                </a:rPr>
                <a:t>보안 영향</a:t>
              </a:r>
              <a:endParaRPr kumimoji="0" 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endParaRPr>
            </a:p>
          </p:txBody>
        </p:sp>
        <p:sp>
          <p:nvSpPr>
            <p:cNvPr id="34" name="TextBox 27">
              <a:extLst>
                <a:ext uri="{FF2B5EF4-FFF2-40B4-BE49-F238E27FC236}">
                  <a16:creationId xmlns:a16="http://schemas.microsoft.com/office/drawing/2014/main" id="{6E2AE3C7-2517-4305-B74E-BE0190201A56}"/>
                </a:ext>
              </a:extLst>
            </p:cNvPr>
            <p:cNvSpPr txBox="1"/>
            <p:nvPr/>
          </p:nvSpPr>
          <p:spPr>
            <a:xfrm>
              <a:off x="1138575" y="3384095"/>
              <a:ext cx="1640726" cy="399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98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108" b="0" i="0" u="none" strike="noStrike" kern="1200" cap="none" spc="-189" normalizeH="0" baseline="0" noProof="0" dirty="0">
                  <a:ln>
                    <a:noFill/>
                  </a:ln>
                  <a:solidFill>
                    <a:srgbClr val="FAF8F5"/>
                  </a:solidFill>
                  <a:effectLst/>
                  <a:uLnTx/>
                  <a:uFillTx/>
                  <a:latin typeface="210 다락방"/>
                  <a:ea typeface="210 다락방"/>
                  <a:cs typeface="210 다락방"/>
                  <a:sym typeface="210 다락방"/>
                </a:rPr>
                <a:t>개요</a:t>
              </a:r>
              <a:endParaRPr kumimoji="0" 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50D239E-86BC-4D45-B63C-ADFFC66EE9F1}"/>
              </a:ext>
            </a:extLst>
          </p:cNvPr>
          <p:cNvGrpSpPr/>
          <p:nvPr/>
        </p:nvGrpSpPr>
        <p:grpSpPr>
          <a:xfrm>
            <a:off x="8382000" y="3378200"/>
            <a:ext cx="9652314" cy="6565902"/>
            <a:chOff x="8382000" y="3378200"/>
            <a:chExt cx="9652314" cy="656590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CE891DC-E6B0-4DE5-AD55-5E6DC0A60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0" y="3787707"/>
              <a:ext cx="9652314" cy="5089593"/>
            </a:xfrm>
            <a:prstGeom prst="rect">
              <a:avLst/>
            </a:prstGeom>
            <a:ln w="28575">
              <a:solidFill>
                <a:srgbClr val="7ED6C2"/>
              </a:solidFill>
            </a:ln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047285A-3188-4BE8-80A9-05ACE046DA1E}"/>
                </a:ext>
              </a:extLst>
            </p:cNvPr>
            <p:cNvSpPr txBox="1"/>
            <p:nvPr/>
          </p:nvSpPr>
          <p:spPr>
            <a:xfrm>
              <a:off x="10896600" y="3378200"/>
              <a:ext cx="53254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⚠ </a:t>
              </a:r>
              <a:r>
                <a:rPr lang="ko-KR" altLang="ko-KR" sz="1800" kern="100" dirty="0">
                  <a:effectLst/>
                  <a:latin typeface="윤고딕 Medium" panose="020B0600000101010101" charset="-127"/>
                  <a:ea typeface="윤고딕 Medium" panose="020B0600000101010101" charset="-127"/>
                  <a:cs typeface="Times New Roman" panose="02020603050405020304" pitchFamily="18" charset="0"/>
                </a:rPr>
                <a:t>악의 적인 프로필 강제 변경 코드를 </a:t>
              </a:r>
              <a:r>
                <a:rPr lang="ko-KR" altLang="en-US" kern="100" dirty="0">
                  <a:latin typeface="윤고딕 Medium" panose="020B0600000101010101" charset="-127"/>
                  <a:ea typeface="윤고딕 Medium" panose="020B0600000101010101" charset="-127"/>
                  <a:cs typeface="Times New Roman" panose="02020603050405020304" pitchFamily="18" charset="0"/>
                </a:rPr>
                <a:t>작성</a:t>
              </a:r>
              <a:r>
                <a:rPr lang="ko-KR" altLang="en-US" sz="1800" kern="100" dirty="0">
                  <a:effectLst/>
                  <a:latin typeface="윤고딕 Medium" panose="020B0600000101010101" charset="-127"/>
                  <a:ea typeface="윤고딕 Medium" panose="020B0600000101010101" charset="-127"/>
                  <a:cs typeface="Times New Roman" panose="02020603050405020304" pitchFamily="18" charset="0"/>
                </a:rPr>
                <a:t> 후 적용</a:t>
              </a:r>
              <a:endParaRPr lang="ko-KR" altLang="ko-KR" sz="1800" kern="100" dirty="0">
                <a:effectLst/>
                <a:latin typeface="윤고딕 Medium" panose="020B0600000101010101" charset="-127"/>
                <a:ea typeface="윤고딕 Medium" panose="020B0600000101010101" charset="-127"/>
                <a:cs typeface="Times New Roman" panose="02020603050405020304" pitchFamily="18" charset="0"/>
              </a:endParaRPr>
            </a:p>
          </p:txBody>
        </p:sp>
        <p:sp>
          <p:nvSpPr>
            <p:cNvPr id="40" name="화살표: 오른쪽 39">
              <a:extLst>
                <a:ext uri="{FF2B5EF4-FFF2-40B4-BE49-F238E27FC236}">
                  <a16:creationId xmlns:a16="http://schemas.microsoft.com/office/drawing/2014/main" id="{0EAEDE52-48ED-4726-A2AB-BF297F575B1A}"/>
                </a:ext>
              </a:extLst>
            </p:cNvPr>
            <p:cNvSpPr/>
            <p:nvPr/>
          </p:nvSpPr>
          <p:spPr>
            <a:xfrm rot="5400000">
              <a:off x="12928552" y="9283747"/>
              <a:ext cx="914402" cy="406307"/>
            </a:xfrm>
            <a:prstGeom prst="rightArrow">
              <a:avLst>
                <a:gd name="adj1" fmla="val 50000"/>
                <a:gd name="adj2" fmla="val 108709"/>
              </a:avLst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6509E09-B18F-42FB-9955-B470E9000DCA}"/>
                </a:ext>
              </a:extLst>
            </p:cNvPr>
            <p:cNvSpPr/>
            <p:nvPr/>
          </p:nvSpPr>
          <p:spPr>
            <a:xfrm>
              <a:off x="11909612" y="7676112"/>
              <a:ext cx="838200" cy="1391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6654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D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A4B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408296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3463" y="172752"/>
            <a:ext cx="17941074" cy="9941496"/>
            <a:chOff x="0" y="0"/>
            <a:chExt cx="4725221" cy="26183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25221" cy="2618336"/>
            </a:xfrm>
            <a:custGeom>
              <a:avLst/>
              <a:gdLst/>
              <a:ahLst/>
              <a:cxnLst/>
              <a:rect l="l" t="t" r="r" b="b"/>
              <a:pathLst>
                <a:path w="4725221" h="2618336">
                  <a:moveTo>
                    <a:pt x="0" y="0"/>
                  </a:moveTo>
                  <a:lnTo>
                    <a:pt x="4725221" y="0"/>
                  </a:lnTo>
                  <a:lnTo>
                    <a:pt x="4725221" y="2618336"/>
                  </a:lnTo>
                  <a:lnTo>
                    <a:pt x="0" y="2618336"/>
                  </a:lnTo>
                  <a:close/>
                </a:path>
              </a:pathLst>
            </a:custGeom>
            <a:solidFill>
              <a:srgbClr val="FAF8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4725221" cy="2618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948547" y="2990852"/>
            <a:ext cx="16390906" cy="0"/>
          </a:xfrm>
          <a:prstGeom prst="line">
            <a:avLst/>
          </a:prstGeom>
          <a:ln w="9525" cap="flat">
            <a:solidFill>
              <a:srgbClr val="867C6E">
                <a:alpha val="52941"/>
              </a:srgbClr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4979610" y="1435926"/>
            <a:ext cx="8328781" cy="847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6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901" b="0" i="0" u="none" strike="noStrike" kern="1200" cap="none" spc="-586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웹 취약점 상세 분석</a:t>
            </a:r>
            <a:endParaRPr kumimoji="0" lang="en-US" sz="6901" b="0" i="0" u="none" strike="noStrike" kern="1200" cap="none" spc="-586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086784" y="1139889"/>
            <a:ext cx="4114432" cy="140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Detailed </a:t>
            </a:r>
            <a:r>
              <a:rPr kumimoji="0" lang="en-US" sz="1232" b="1" i="0" u="none" strike="noStrike" kern="1200" cap="none" spc="146" normalizeH="0" baseline="0" noProof="0" dirty="0" err="1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Vulenerability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52A4BA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Analysis</a:t>
            </a: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65DD4D64-D180-4141-AC05-DC4B99863890}"/>
              </a:ext>
            </a:extLst>
          </p:cNvPr>
          <p:cNvSpPr txBox="1"/>
          <p:nvPr/>
        </p:nvSpPr>
        <p:spPr>
          <a:xfrm>
            <a:off x="5798908" y="2471766"/>
            <a:ext cx="6690185" cy="26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77" normalizeH="0" baseline="0" noProof="0" dirty="0">
                <a:ln>
                  <a:noFill/>
                </a:ln>
                <a:solidFill>
                  <a:prstClr val="black">
                    <a:alpha val="76863"/>
                  </a:prst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CSRF </a:t>
            </a:r>
            <a:r>
              <a:rPr kumimoji="0" lang="en-US" sz="2800" b="1" i="0" u="none" strike="noStrike" kern="1200" cap="none" spc="-77" normalizeH="0" baseline="0" noProof="0" dirty="0">
                <a:ln>
                  <a:noFill/>
                </a:ln>
                <a:solidFill>
                  <a:srgbClr val="FF0000">
                    <a:alpha val="76863"/>
                  </a:srgb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(High)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BFBE637-75EB-4D21-93D7-DC6900F885D2}"/>
              </a:ext>
            </a:extLst>
          </p:cNvPr>
          <p:cNvGrpSpPr/>
          <p:nvPr/>
        </p:nvGrpSpPr>
        <p:grpSpPr>
          <a:xfrm>
            <a:off x="762000" y="3125569"/>
            <a:ext cx="17297400" cy="6666131"/>
            <a:chOff x="762000" y="3125569"/>
            <a:chExt cx="17297400" cy="6666131"/>
          </a:xfrm>
        </p:grpSpPr>
        <p:sp>
          <p:nvSpPr>
            <p:cNvPr id="26" name="TextBox 26"/>
            <p:cNvSpPr txBox="1"/>
            <p:nvPr/>
          </p:nvSpPr>
          <p:spPr>
            <a:xfrm>
              <a:off x="1138575" y="3420960"/>
              <a:ext cx="1640726" cy="399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98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138575" y="5522048"/>
              <a:ext cx="1640726" cy="399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98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108" b="0" i="0" u="none" strike="noStrike" kern="1200" cap="none" spc="-189" normalizeH="0" baseline="0" noProof="0" dirty="0">
                  <a:ln>
                    <a:noFill/>
                  </a:ln>
                  <a:solidFill>
                    <a:srgbClr val="FAF8F5"/>
                  </a:solidFill>
                  <a:effectLst/>
                  <a:uLnTx/>
                  <a:uFillTx/>
                  <a:latin typeface="210 다락방"/>
                  <a:ea typeface="210 다락방"/>
                  <a:cs typeface="210 다락방"/>
                  <a:sym typeface="210 다락방"/>
                </a:rPr>
                <a:t>시나리오</a:t>
              </a:r>
              <a:endParaRPr kumimoji="0" 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138575" y="7676112"/>
              <a:ext cx="1640726" cy="399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98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108" b="0" i="0" u="none" strike="noStrike" kern="1200" cap="none" spc="-189" normalizeH="0" baseline="0" noProof="0" dirty="0">
                  <a:ln>
                    <a:noFill/>
                  </a:ln>
                  <a:solidFill>
                    <a:srgbClr val="FAF8F5"/>
                  </a:solidFill>
                  <a:effectLst/>
                  <a:uLnTx/>
                  <a:uFillTx/>
                  <a:latin typeface="210 다락방"/>
                  <a:ea typeface="210 다락방"/>
                  <a:cs typeface="210 다락방"/>
                  <a:sym typeface="210 다락방"/>
                </a:rPr>
                <a:t>보안 영향</a:t>
              </a:r>
              <a:endParaRPr kumimoji="0" 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endParaRPr>
            </a:p>
          </p:txBody>
        </p:sp>
        <p:sp>
          <p:nvSpPr>
            <p:cNvPr id="34" name="TextBox 27">
              <a:extLst>
                <a:ext uri="{FF2B5EF4-FFF2-40B4-BE49-F238E27FC236}">
                  <a16:creationId xmlns:a16="http://schemas.microsoft.com/office/drawing/2014/main" id="{6E2AE3C7-2517-4305-B74E-BE0190201A56}"/>
                </a:ext>
              </a:extLst>
            </p:cNvPr>
            <p:cNvSpPr txBox="1"/>
            <p:nvPr/>
          </p:nvSpPr>
          <p:spPr>
            <a:xfrm>
              <a:off x="1138575" y="3384095"/>
              <a:ext cx="1640726" cy="399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98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108" b="0" i="0" u="none" strike="noStrike" kern="1200" cap="none" spc="-189" normalizeH="0" baseline="0" noProof="0" dirty="0">
                  <a:ln>
                    <a:noFill/>
                  </a:ln>
                  <a:solidFill>
                    <a:srgbClr val="FAF8F5"/>
                  </a:solidFill>
                  <a:effectLst/>
                  <a:uLnTx/>
                  <a:uFillTx/>
                  <a:latin typeface="210 다락방"/>
                  <a:ea typeface="210 다락방"/>
                  <a:cs typeface="210 다락방"/>
                  <a:sym typeface="210 다락방"/>
                </a:rPr>
                <a:t>개요</a:t>
              </a:r>
              <a:endParaRPr kumimoji="0" 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endParaRP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D983DD19-71CC-4D8D-8448-3FC7D8A7CC00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1049000" y="4667113"/>
              <a:ext cx="5656879" cy="2511375"/>
            </a:xfrm>
            <a:prstGeom prst="rect">
              <a:avLst/>
            </a:prstGeom>
            <a:ln w="28575">
              <a:solidFill>
                <a:srgbClr val="7ED6C2"/>
              </a:solidFill>
            </a:ln>
          </p:spPr>
        </p:pic>
        <p:sp>
          <p:nvSpPr>
            <p:cNvPr id="33" name="화살표: 오른쪽 32">
              <a:extLst>
                <a:ext uri="{FF2B5EF4-FFF2-40B4-BE49-F238E27FC236}">
                  <a16:creationId xmlns:a16="http://schemas.microsoft.com/office/drawing/2014/main" id="{504D9D9A-AC88-4E2C-BED4-9D8E5ECE3B95}"/>
                </a:ext>
              </a:extLst>
            </p:cNvPr>
            <p:cNvSpPr/>
            <p:nvPr/>
          </p:nvSpPr>
          <p:spPr>
            <a:xfrm>
              <a:off x="8153400" y="5956393"/>
              <a:ext cx="1223256" cy="406307"/>
            </a:xfrm>
            <a:prstGeom prst="rightArrow">
              <a:avLst>
                <a:gd name="adj1" fmla="val 50000"/>
                <a:gd name="adj2" fmla="val 108709"/>
              </a:avLst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4BC9D883-DAC3-4302-BF9A-E5268D05C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9959" y="3884741"/>
              <a:ext cx="4655641" cy="5906959"/>
            </a:xfrm>
            <a:prstGeom prst="rect">
              <a:avLst/>
            </a:prstGeom>
            <a:ln w="28575">
              <a:solidFill>
                <a:srgbClr val="7ED6C2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C70A7DD-7B4B-43C1-9022-1133FBAD8636}"/>
                </a:ext>
              </a:extLst>
            </p:cNvPr>
            <p:cNvSpPr txBox="1"/>
            <p:nvPr/>
          </p:nvSpPr>
          <p:spPr>
            <a:xfrm>
              <a:off x="762000" y="3125569"/>
              <a:ext cx="122857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⚠ </a:t>
              </a:r>
              <a:r>
                <a:rPr lang="ko-KR" altLang="en-US" dirty="0">
                  <a:latin typeface="윤고딕 Medium" panose="020B0600000101010101" charset="-127"/>
                  <a:ea typeface="윤고딕 Medium" panose="020B0600000101010101" charset="-127"/>
                </a:rPr>
                <a:t>외부에서 유입된 악성 코드가 포함된 </a:t>
              </a:r>
              <a:r>
                <a:rPr lang="en-US" altLang="ko-KR" dirty="0">
                  <a:latin typeface="윤고딕 Medium" panose="020B0600000101010101" charset="-127"/>
                  <a:ea typeface="윤고딕 Medium" panose="020B0600000101010101" charset="-127"/>
                </a:rPr>
                <a:t>HTML </a:t>
              </a:r>
              <a:r>
                <a:rPr lang="ko-KR" altLang="en-US" dirty="0">
                  <a:latin typeface="윤고딕 Medium" panose="020B0600000101010101" charset="-127"/>
                  <a:ea typeface="윤고딕 Medium" panose="020B0600000101010101" charset="-127"/>
                </a:rPr>
                <a:t>페이지에 접속할 경우</a:t>
              </a:r>
              <a:r>
                <a:rPr lang="en-US" altLang="ko-KR" dirty="0">
                  <a:latin typeface="윤고딕 Medium" panose="020B0600000101010101" charset="-127"/>
                  <a:ea typeface="윤고딕 Medium" panose="020B0600000101010101" charset="-127"/>
                </a:rPr>
                <a:t>, </a:t>
              </a:r>
              <a:r>
                <a:rPr lang="ko-KR" altLang="en-US" dirty="0">
                  <a:latin typeface="윤고딕 Medium" panose="020B0600000101010101" charset="-127"/>
                  <a:ea typeface="윤고딕 Medium" panose="020B0600000101010101" charset="-127"/>
                </a:rPr>
                <a:t>사기성 광고 페이지가 노출되는 현상이 확인되었다</a:t>
              </a:r>
              <a:r>
                <a:rPr lang="en-US" altLang="ko-KR" dirty="0">
                  <a:latin typeface="윤고딕 Medium" panose="020B0600000101010101" charset="-127"/>
                  <a:ea typeface="윤고딕 Medium" panose="020B0600000101010101" charset="-127"/>
                </a:rPr>
                <a:t>.</a:t>
              </a:r>
              <a:br>
                <a:rPr lang="en-US" altLang="ko-KR" dirty="0">
                  <a:latin typeface="윤고딕 Medium" panose="020B0600000101010101" charset="-127"/>
                  <a:ea typeface="윤고딕 Medium" panose="020B0600000101010101" charset="-127"/>
                </a:rPr>
              </a:br>
              <a:r>
                <a:rPr lang="ko-KR" altLang="en-US" dirty="0">
                  <a:latin typeface="윤고딕 Medium" panose="020B0600000101010101" charset="-127"/>
                  <a:ea typeface="윤고딕 Medium" panose="020B0600000101010101" charset="-127"/>
                </a:rPr>
                <a:t>해당 페이지에서 </a:t>
              </a:r>
              <a:r>
                <a:rPr lang="ko-KR" altLang="en-US" dirty="0">
                  <a:solidFill>
                    <a:srgbClr val="FF0000"/>
                  </a:solidFill>
                  <a:latin typeface="윤고딕 Medium" panose="020B0600000101010101" charset="-127"/>
                  <a:ea typeface="윤고딕 Medium" panose="020B0600000101010101" charset="-127"/>
                </a:rPr>
                <a:t>‘경품 수령’ </a:t>
              </a:r>
              <a:r>
                <a:rPr lang="ko-KR" altLang="en-US" dirty="0">
                  <a:latin typeface="윤고딕 Medium" panose="020B0600000101010101" charset="-127"/>
                  <a:ea typeface="윤고딕 Medium" panose="020B0600000101010101" charset="-127"/>
                </a:rPr>
                <a:t>버튼을 클릭하면 정상적인 일반 웹사이트로 </a:t>
              </a:r>
              <a:r>
                <a:rPr lang="ko-KR" altLang="en-US" dirty="0" err="1">
                  <a:latin typeface="윤고딕 Medium" panose="020B0600000101010101" charset="-127"/>
                  <a:ea typeface="윤고딕 Medium" panose="020B0600000101010101" charset="-127"/>
                </a:rPr>
                <a:t>리다이렉션되는</a:t>
              </a:r>
              <a:r>
                <a:rPr lang="ko-KR" altLang="en-US" dirty="0">
                  <a:latin typeface="윤고딕 Medium" panose="020B0600000101010101" charset="-127"/>
                  <a:ea typeface="윤고딕 Medium" panose="020B0600000101010101" charset="-127"/>
                </a:rPr>
                <a:t> 동작이 발생한다</a:t>
              </a:r>
              <a:r>
                <a:rPr lang="en-US" altLang="ko-KR" dirty="0">
                  <a:latin typeface="윤고딕 Medium" panose="020B0600000101010101" charset="-127"/>
                  <a:ea typeface="윤고딕 Medium" panose="020B0600000101010101" charset="-127"/>
                </a:rPr>
                <a:t>.</a:t>
              </a:r>
              <a:endParaRPr lang="ko-KR" altLang="en-US" dirty="0">
                <a:latin typeface="윤고딕 Medium" panose="020B0600000101010101" charset="-127"/>
                <a:ea typeface="윤고딕 Medium" panose="020B0600000101010101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76BEED-2436-49B8-9A16-3DA4C14AA238}"/>
                </a:ext>
              </a:extLst>
            </p:cNvPr>
            <p:cNvSpPr txBox="1"/>
            <p:nvPr/>
          </p:nvSpPr>
          <p:spPr>
            <a:xfrm>
              <a:off x="9906000" y="7316569"/>
              <a:ext cx="8153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✅ </a:t>
              </a:r>
              <a:r>
                <a:rPr lang="ko-KR" altLang="en-US" dirty="0">
                  <a:latin typeface="윤고딕 Medium" panose="020B0600000101010101" charset="-127"/>
                  <a:ea typeface="윤고딕 Medium" panose="020B0600000101010101" charset="-127"/>
                </a:rPr>
                <a:t>이후 동일 세션에서 판매자 프로필 탭을 확인할 경우</a:t>
              </a:r>
              <a:r>
                <a:rPr lang="en-US" altLang="ko-KR" dirty="0">
                  <a:latin typeface="윤고딕 Medium" panose="020B0600000101010101" charset="-127"/>
                  <a:ea typeface="윤고딕 Medium" panose="020B0600000101010101" charset="-127"/>
                </a:rPr>
                <a:t>, </a:t>
              </a:r>
              <a:r>
                <a:rPr lang="ko-KR" altLang="en-US" dirty="0">
                  <a:solidFill>
                    <a:srgbClr val="FF0000"/>
                  </a:solidFill>
                  <a:latin typeface="윤고딕 Medium" panose="020B0600000101010101" charset="-127"/>
                  <a:ea typeface="윤고딕 Medium" panose="020B0600000101010101" charset="-127"/>
                </a:rPr>
                <a:t>악성 코드의 영향</a:t>
              </a:r>
              <a:r>
                <a:rPr lang="ko-KR" altLang="en-US" dirty="0">
                  <a:latin typeface="윤고딕 Medium" panose="020B0600000101010101" charset="-127"/>
                  <a:ea typeface="윤고딕 Medium" panose="020B0600000101010101" charset="-127"/>
                </a:rPr>
                <a:t>으로 인해 판매자 프로필 정보가 비정상적으로 변경되는 현상이 확인되었다</a:t>
              </a:r>
              <a:r>
                <a:rPr lang="en-US" altLang="ko-KR" dirty="0">
                  <a:latin typeface="윤고딕 Medium" panose="020B0600000101010101" charset="-127"/>
                  <a:ea typeface="윤고딕 Medium" panose="020B0600000101010101" charset="-127"/>
                </a:rPr>
                <a:t>.</a:t>
              </a:r>
              <a:endParaRPr lang="ko-KR" altLang="en-US" dirty="0">
                <a:latin typeface="윤고딕 Medium" panose="020B0600000101010101" charset="-127"/>
                <a:ea typeface="윤고딕 Medium" panose="020B0600000101010101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D923836-CF3F-4A3D-891D-A33FBEE1232C}"/>
                </a:ext>
              </a:extLst>
            </p:cNvPr>
            <p:cNvSpPr/>
            <p:nvPr/>
          </p:nvSpPr>
          <p:spPr>
            <a:xfrm>
              <a:off x="11860696" y="5385547"/>
              <a:ext cx="457200" cy="17899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9281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D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A4B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408296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3463" y="172752"/>
            <a:ext cx="17941074" cy="9941496"/>
            <a:chOff x="0" y="0"/>
            <a:chExt cx="4725221" cy="26183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25221" cy="2618336"/>
            </a:xfrm>
            <a:custGeom>
              <a:avLst/>
              <a:gdLst/>
              <a:ahLst/>
              <a:cxnLst/>
              <a:rect l="l" t="t" r="r" b="b"/>
              <a:pathLst>
                <a:path w="4725221" h="2618336">
                  <a:moveTo>
                    <a:pt x="0" y="0"/>
                  </a:moveTo>
                  <a:lnTo>
                    <a:pt x="4725221" y="0"/>
                  </a:lnTo>
                  <a:lnTo>
                    <a:pt x="4725221" y="2618336"/>
                  </a:lnTo>
                  <a:lnTo>
                    <a:pt x="0" y="2618336"/>
                  </a:lnTo>
                  <a:close/>
                </a:path>
              </a:pathLst>
            </a:custGeom>
            <a:solidFill>
              <a:srgbClr val="FAF8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4725221" cy="2618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948547" y="2990852"/>
            <a:ext cx="16390906" cy="0"/>
          </a:xfrm>
          <a:prstGeom prst="line">
            <a:avLst/>
          </a:prstGeom>
          <a:ln w="9525" cap="flat">
            <a:solidFill>
              <a:srgbClr val="867C6E">
                <a:alpha val="52941"/>
              </a:srgbClr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4979610" y="1435926"/>
            <a:ext cx="8328781" cy="847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6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901" b="0" i="0" u="none" strike="noStrike" kern="1200" cap="none" spc="-586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웹 취약점 상세 분석</a:t>
            </a:r>
            <a:endParaRPr kumimoji="0" lang="en-US" sz="6901" b="0" i="0" u="none" strike="noStrike" kern="1200" cap="none" spc="-586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086784" y="1139889"/>
            <a:ext cx="4114432" cy="140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Detailed </a:t>
            </a:r>
            <a:r>
              <a:rPr kumimoji="0" lang="en-US" sz="1232" b="1" i="0" u="none" strike="noStrike" kern="1200" cap="none" spc="146" normalizeH="0" baseline="0" noProof="0" dirty="0" err="1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Vulenerability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52A4BA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Analysis</a:t>
            </a: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65DD4D64-D180-4141-AC05-DC4B99863890}"/>
              </a:ext>
            </a:extLst>
          </p:cNvPr>
          <p:cNvSpPr txBox="1"/>
          <p:nvPr/>
        </p:nvSpPr>
        <p:spPr>
          <a:xfrm>
            <a:off x="5798908" y="2471766"/>
            <a:ext cx="6690185" cy="26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spc="-77" dirty="0">
                <a:solidFill>
                  <a:prstClr val="black">
                    <a:alpha val="76863"/>
                  </a:prstClr>
                </a:solidFill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파일 업로드 취약점</a:t>
            </a:r>
            <a:r>
              <a:rPr kumimoji="0" lang="en-US" sz="2800" b="1" i="0" u="none" strike="noStrike" kern="1200" cap="none" spc="-77" normalizeH="0" baseline="0" noProof="0" dirty="0">
                <a:ln>
                  <a:noFill/>
                </a:ln>
                <a:solidFill>
                  <a:prstClr val="black">
                    <a:alpha val="76863"/>
                  </a:prst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 </a:t>
            </a:r>
            <a:r>
              <a:rPr kumimoji="0" lang="en-US" sz="2800" b="1" i="0" u="none" strike="noStrike" kern="1200" cap="none" spc="-77" normalizeH="0" baseline="0" noProof="0" dirty="0">
                <a:ln>
                  <a:noFill/>
                </a:ln>
                <a:solidFill>
                  <a:srgbClr val="FF0000">
                    <a:alpha val="76863"/>
                  </a:srgb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(High)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98C1D96-3E3F-4038-8B3F-C9683EAAEEFD}"/>
              </a:ext>
            </a:extLst>
          </p:cNvPr>
          <p:cNvGrpSpPr/>
          <p:nvPr/>
        </p:nvGrpSpPr>
        <p:grpSpPr>
          <a:xfrm>
            <a:off x="1016627" y="3162300"/>
            <a:ext cx="7670173" cy="6096000"/>
            <a:chOff x="1016627" y="3162300"/>
            <a:chExt cx="7670173" cy="6096000"/>
          </a:xfrm>
        </p:grpSpPr>
        <p:sp>
          <p:nvSpPr>
            <p:cNvPr id="14" name="TextBox 14"/>
            <p:cNvSpPr txBox="1"/>
            <p:nvPr/>
          </p:nvSpPr>
          <p:spPr>
            <a:xfrm>
              <a:off x="1079891" y="4174530"/>
              <a:ext cx="7606909" cy="8165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ts val="32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sz="2416" b="0" i="0" u="none" strike="noStrike" kern="1200" cap="none" spc="-4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윤고딕 Medium"/>
                  <a:ea typeface="윤고딕 Medium"/>
                  <a:cs typeface="윤고딕 Medium"/>
                  <a:sym typeface="윤고딕 Medium"/>
                </a:rPr>
                <a:t>OWASP: A05:2021 – </a:t>
              </a:r>
              <a:r>
                <a:rPr lang="en-US" sz="2416" spc="-4" dirty="0">
                  <a:solidFill>
                    <a:srgbClr val="231F2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Security</a:t>
              </a:r>
              <a:r>
                <a:rPr lang="ko-KR" altLang="en-US" sz="2416" spc="-4" dirty="0">
                  <a:solidFill>
                    <a:srgbClr val="231F2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 </a:t>
              </a:r>
              <a:r>
                <a:rPr lang="en-US" altLang="ko-KR" sz="2416" spc="-4" dirty="0">
                  <a:solidFill>
                    <a:srgbClr val="231F2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Misconfiguration</a:t>
              </a:r>
              <a:endParaRPr kumimoji="0" 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ts val="32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2416" b="0" i="0" u="none" strike="noStrike" kern="1200" cap="none" spc="-4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윤고딕 Medium"/>
                  <a:ea typeface="윤고딕 Medium"/>
                  <a:cs typeface="윤고딕 Medium"/>
                  <a:sym typeface="윤고딕 Medium"/>
                </a:rPr>
                <a:t>발생 위치</a:t>
              </a:r>
              <a:r>
                <a:rPr kumimoji="0" lang="en-US" altLang="ko-KR" sz="2416" b="0" i="0" u="none" strike="noStrike" kern="1200" cap="none" spc="-4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윤고딕 Medium"/>
                  <a:ea typeface="윤고딕 Medium"/>
                  <a:cs typeface="윤고딕 Medium"/>
                  <a:sym typeface="윤고딕 Medium"/>
                </a:rPr>
                <a:t>: </a:t>
              </a:r>
              <a:r>
                <a:rPr lang="ko-KR" altLang="en-US" sz="2416" spc="-4" dirty="0">
                  <a:solidFill>
                    <a:srgbClr val="231F2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상품 등록 기능</a:t>
              </a:r>
              <a:endParaRPr kumimoji="0" 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72183" y="6265937"/>
              <a:ext cx="5979078" cy="12397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ts val="32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ko-KR" altLang="en-US" sz="2416" spc="-4" dirty="0">
                  <a:solidFill>
                    <a:srgbClr val="231F2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이미지로 위장한 </a:t>
              </a:r>
              <a:r>
                <a:rPr lang="en-US" altLang="ko-KR" sz="2416" spc="-4" dirty="0">
                  <a:solidFill>
                    <a:srgbClr val="231F2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HTML </a:t>
              </a:r>
              <a:r>
                <a:rPr lang="ko-KR" altLang="en-US" sz="2416" spc="-4" dirty="0">
                  <a:solidFill>
                    <a:srgbClr val="231F2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파일 업로드</a:t>
              </a:r>
              <a:endParaRPr kumimoji="0" lang="en-US" altLang="ko-KR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ts val="32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ko-KR" altLang="en-US" sz="2416" spc="-4" dirty="0">
                  <a:solidFill>
                    <a:srgbClr val="231F2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악성 콘텐츠 실행</a:t>
              </a:r>
              <a:endParaRPr kumimoji="0" 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endParaRPr>
            </a:p>
            <a:p>
              <a:pPr marL="0" marR="0" lvl="0" indent="0" algn="l" defTabSz="914400" rtl="0" eaLnBrk="1" fontAlgn="auto" latinLnBrk="0" hangingPunct="1">
                <a:lnSpc>
                  <a:spcPts val="32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25356" y="8441730"/>
              <a:ext cx="5070644" cy="8165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ts val="32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ko-KR" altLang="en-US" sz="2416" spc="-4" dirty="0">
                  <a:solidFill>
                    <a:srgbClr val="231F2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악성 코드 유포 가능</a:t>
              </a:r>
              <a:endParaRPr kumimoji="0" lang="en-US" altLang="ko-KR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ts val="32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ko-KR" altLang="en-US" sz="2416" spc="-4" dirty="0">
                  <a:solidFill>
                    <a:srgbClr val="231F2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서버 및 사용자 신뢰도 저하</a:t>
              </a:r>
              <a:endParaRPr kumimoji="0" 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endParaRPr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1025356" y="3162300"/>
              <a:ext cx="1870244" cy="850248"/>
              <a:chOff x="0" y="0"/>
              <a:chExt cx="492575" cy="223934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492575" cy="223934"/>
              </a:xfrm>
              <a:custGeom>
                <a:avLst/>
                <a:gdLst/>
                <a:ahLst/>
                <a:cxnLst/>
                <a:rect l="l" t="t" r="r" b="b"/>
                <a:pathLst>
                  <a:path w="492575" h="223934">
                    <a:moveTo>
                      <a:pt x="111967" y="0"/>
                    </a:moveTo>
                    <a:lnTo>
                      <a:pt x="380608" y="0"/>
                    </a:lnTo>
                    <a:cubicBezTo>
                      <a:pt x="410303" y="0"/>
                      <a:pt x="438782" y="11796"/>
                      <a:pt x="459780" y="32794"/>
                    </a:cubicBezTo>
                    <a:cubicBezTo>
                      <a:pt x="480778" y="53792"/>
                      <a:pt x="492575" y="82271"/>
                      <a:pt x="492575" y="111967"/>
                    </a:cubicBezTo>
                    <a:lnTo>
                      <a:pt x="492575" y="111967"/>
                    </a:lnTo>
                    <a:cubicBezTo>
                      <a:pt x="492575" y="141662"/>
                      <a:pt x="480778" y="170141"/>
                      <a:pt x="459780" y="191139"/>
                    </a:cubicBezTo>
                    <a:cubicBezTo>
                      <a:pt x="438782" y="212137"/>
                      <a:pt x="410303" y="223934"/>
                      <a:pt x="380608" y="223934"/>
                    </a:cubicBezTo>
                    <a:lnTo>
                      <a:pt x="111967" y="223934"/>
                    </a:lnTo>
                    <a:cubicBezTo>
                      <a:pt x="82271" y="223934"/>
                      <a:pt x="53792" y="212137"/>
                      <a:pt x="32794" y="191139"/>
                    </a:cubicBezTo>
                    <a:cubicBezTo>
                      <a:pt x="11796" y="170141"/>
                      <a:pt x="0" y="141662"/>
                      <a:pt x="0" y="111967"/>
                    </a:cubicBezTo>
                    <a:lnTo>
                      <a:pt x="0" y="111967"/>
                    </a:lnTo>
                    <a:cubicBezTo>
                      <a:pt x="0" y="82271"/>
                      <a:pt x="11796" y="53792"/>
                      <a:pt x="32794" y="32794"/>
                    </a:cubicBezTo>
                    <a:cubicBezTo>
                      <a:pt x="53792" y="11796"/>
                      <a:pt x="82271" y="0"/>
                      <a:pt x="111967" y="0"/>
                    </a:cubicBezTo>
                    <a:close/>
                  </a:path>
                </a:pathLst>
              </a:custGeom>
              <a:solidFill>
                <a:srgbClr val="FF6D2F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0"/>
                <a:ext cx="492575" cy="2239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1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1016627" y="5263388"/>
              <a:ext cx="1870244" cy="850248"/>
              <a:chOff x="0" y="0"/>
              <a:chExt cx="492575" cy="223934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492575" cy="223934"/>
              </a:xfrm>
              <a:custGeom>
                <a:avLst/>
                <a:gdLst/>
                <a:ahLst/>
                <a:cxnLst/>
                <a:rect l="l" t="t" r="r" b="b"/>
                <a:pathLst>
                  <a:path w="492575" h="223934">
                    <a:moveTo>
                      <a:pt x="111967" y="0"/>
                    </a:moveTo>
                    <a:lnTo>
                      <a:pt x="380608" y="0"/>
                    </a:lnTo>
                    <a:cubicBezTo>
                      <a:pt x="410303" y="0"/>
                      <a:pt x="438782" y="11796"/>
                      <a:pt x="459780" y="32794"/>
                    </a:cubicBezTo>
                    <a:cubicBezTo>
                      <a:pt x="480778" y="53792"/>
                      <a:pt x="492575" y="82271"/>
                      <a:pt x="492575" y="111967"/>
                    </a:cubicBezTo>
                    <a:lnTo>
                      <a:pt x="492575" y="111967"/>
                    </a:lnTo>
                    <a:cubicBezTo>
                      <a:pt x="492575" y="141662"/>
                      <a:pt x="480778" y="170141"/>
                      <a:pt x="459780" y="191139"/>
                    </a:cubicBezTo>
                    <a:cubicBezTo>
                      <a:pt x="438782" y="212137"/>
                      <a:pt x="410303" y="223934"/>
                      <a:pt x="380608" y="223934"/>
                    </a:cubicBezTo>
                    <a:lnTo>
                      <a:pt x="111967" y="223934"/>
                    </a:lnTo>
                    <a:cubicBezTo>
                      <a:pt x="82271" y="223934"/>
                      <a:pt x="53792" y="212137"/>
                      <a:pt x="32794" y="191139"/>
                    </a:cubicBezTo>
                    <a:cubicBezTo>
                      <a:pt x="11796" y="170141"/>
                      <a:pt x="0" y="141662"/>
                      <a:pt x="0" y="111967"/>
                    </a:cubicBezTo>
                    <a:lnTo>
                      <a:pt x="0" y="111967"/>
                    </a:lnTo>
                    <a:cubicBezTo>
                      <a:pt x="0" y="82271"/>
                      <a:pt x="11796" y="53792"/>
                      <a:pt x="32794" y="32794"/>
                    </a:cubicBezTo>
                    <a:cubicBezTo>
                      <a:pt x="53792" y="11796"/>
                      <a:pt x="82271" y="0"/>
                      <a:pt x="111967" y="0"/>
                    </a:cubicBezTo>
                    <a:close/>
                  </a:path>
                </a:pathLst>
              </a:custGeom>
              <a:solidFill>
                <a:srgbClr val="52A4BA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0"/>
                <a:ext cx="492575" cy="2239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1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1016627" y="7417452"/>
              <a:ext cx="1870244" cy="850248"/>
              <a:chOff x="0" y="0"/>
              <a:chExt cx="492575" cy="22393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492575" cy="223934"/>
              </a:xfrm>
              <a:custGeom>
                <a:avLst/>
                <a:gdLst/>
                <a:ahLst/>
                <a:cxnLst/>
                <a:rect l="l" t="t" r="r" b="b"/>
                <a:pathLst>
                  <a:path w="492575" h="223934">
                    <a:moveTo>
                      <a:pt x="111967" y="0"/>
                    </a:moveTo>
                    <a:lnTo>
                      <a:pt x="380608" y="0"/>
                    </a:lnTo>
                    <a:cubicBezTo>
                      <a:pt x="410303" y="0"/>
                      <a:pt x="438782" y="11796"/>
                      <a:pt x="459780" y="32794"/>
                    </a:cubicBezTo>
                    <a:cubicBezTo>
                      <a:pt x="480778" y="53792"/>
                      <a:pt x="492575" y="82271"/>
                      <a:pt x="492575" y="111967"/>
                    </a:cubicBezTo>
                    <a:lnTo>
                      <a:pt x="492575" y="111967"/>
                    </a:lnTo>
                    <a:cubicBezTo>
                      <a:pt x="492575" y="141662"/>
                      <a:pt x="480778" y="170141"/>
                      <a:pt x="459780" y="191139"/>
                    </a:cubicBezTo>
                    <a:cubicBezTo>
                      <a:pt x="438782" y="212137"/>
                      <a:pt x="410303" y="223934"/>
                      <a:pt x="380608" y="223934"/>
                    </a:cubicBezTo>
                    <a:lnTo>
                      <a:pt x="111967" y="223934"/>
                    </a:lnTo>
                    <a:cubicBezTo>
                      <a:pt x="82271" y="223934"/>
                      <a:pt x="53792" y="212137"/>
                      <a:pt x="32794" y="191139"/>
                    </a:cubicBezTo>
                    <a:cubicBezTo>
                      <a:pt x="11796" y="170141"/>
                      <a:pt x="0" y="141662"/>
                      <a:pt x="0" y="111967"/>
                    </a:cubicBezTo>
                    <a:lnTo>
                      <a:pt x="0" y="111967"/>
                    </a:lnTo>
                    <a:cubicBezTo>
                      <a:pt x="0" y="82271"/>
                      <a:pt x="11796" y="53792"/>
                      <a:pt x="32794" y="32794"/>
                    </a:cubicBezTo>
                    <a:cubicBezTo>
                      <a:pt x="53792" y="11796"/>
                      <a:pt x="82271" y="0"/>
                      <a:pt x="111967" y="0"/>
                    </a:cubicBezTo>
                    <a:close/>
                  </a:path>
                </a:pathLst>
              </a:custGeom>
              <a:solidFill>
                <a:srgbClr val="867C6E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0"/>
                <a:ext cx="492575" cy="2239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1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1138575" y="3420960"/>
              <a:ext cx="1640726" cy="399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98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138575" y="5522048"/>
              <a:ext cx="1640726" cy="399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98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108" b="0" i="0" u="none" strike="noStrike" kern="1200" cap="none" spc="-189" normalizeH="0" baseline="0" noProof="0" dirty="0">
                  <a:ln>
                    <a:noFill/>
                  </a:ln>
                  <a:solidFill>
                    <a:srgbClr val="FAF8F5"/>
                  </a:solidFill>
                  <a:effectLst/>
                  <a:uLnTx/>
                  <a:uFillTx/>
                  <a:latin typeface="210 다락방"/>
                  <a:ea typeface="210 다락방"/>
                  <a:cs typeface="210 다락방"/>
                  <a:sym typeface="210 다락방"/>
                </a:rPr>
                <a:t>시나리오</a:t>
              </a:r>
              <a:endParaRPr kumimoji="0" 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138575" y="7676112"/>
              <a:ext cx="1640726" cy="399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98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108" b="0" i="0" u="none" strike="noStrike" kern="1200" cap="none" spc="-189" normalizeH="0" baseline="0" noProof="0" dirty="0">
                  <a:ln>
                    <a:noFill/>
                  </a:ln>
                  <a:solidFill>
                    <a:srgbClr val="FAF8F5"/>
                  </a:solidFill>
                  <a:effectLst/>
                  <a:uLnTx/>
                  <a:uFillTx/>
                  <a:latin typeface="210 다락방"/>
                  <a:ea typeface="210 다락방"/>
                  <a:cs typeface="210 다락방"/>
                  <a:sym typeface="210 다락방"/>
                </a:rPr>
                <a:t>보안 영향</a:t>
              </a:r>
              <a:endParaRPr kumimoji="0" 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endParaRPr>
            </a:p>
          </p:txBody>
        </p:sp>
        <p:sp>
          <p:nvSpPr>
            <p:cNvPr id="34" name="TextBox 27">
              <a:extLst>
                <a:ext uri="{FF2B5EF4-FFF2-40B4-BE49-F238E27FC236}">
                  <a16:creationId xmlns:a16="http://schemas.microsoft.com/office/drawing/2014/main" id="{6E2AE3C7-2517-4305-B74E-BE0190201A56}"/>
                </a:ext>
              </a:extLst>
            </p:cNvPr>
            <p:cNvSpPr txBox="1"/>
            <p:nvPr/>
          </p:nvSpPr>
          <p:spPr>
            <a:xfrm>
              <a:off x="1138575" y="3384095"/>
              <a:ext cx="1640726" cy="399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98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108" b="0" i="0" u="none" strike="noStrike" kern="1200" cap="none" spc="-189" normalizeH="0" baseline="0" noProof="0" dirty="0">
                  <a:ln>
                    <a:noFill/>
                  </a:ln>
                  <a:solidFill>
                    <a:srgbClr val="FAF8F5"/>
                  </a:solidFill>
                  <a:effectLst/>
                  <a:uLnTx/>
                  <a:uFillTx/>
                  <a:latin typeface="210 다락방"/>
                  <a:ea typeface="210 다락방"/>
                  <a:cs typeface="210 다락방"/>
                  <a:sym typeface="210 다락방"/>
                </a:rPr>
                <a:t>개요</a:t>
              </a:r>
              <a:endParaRPr kumimoji="0" 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7495FC8-AB57-4EFD-9649-478192383808}"/>
              </a:ext>
            </a:extLst>
          </p:cNvPr>
          <p:cNvGrpSpPr/>
          <p:nvPr/>
        </p:nvGrpSpPr>
        <p:grpSpPr>
          <a:xfrm>
            <a:off x="9799984" y="3197310"/>
            <a:ext cx="6887816" cy="6756730"/>
            <a:chOff x="9799984" y="3197310"/>
            <a:chExt cx="6887816" cy="675673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E92BA92-7717-4F4C-9D72-4280227298B2}"/>
                </a:ext>
              </a:extLst>
            </p:cNvPr>
            <p:cNvGrpSpPr/>
            <p:nvPr/>
          </p:nvGrpSpPr>
          <p:grpSpPr>
            <a:xfrm>
              <a:off x="9881677" y="3197310"/>
              <a:ext cx="6806123" cy="5984790"/>
              <a:chOff x="8950132" y="3079314"/>
              <a:chExt cx="6753224" cy="6026606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BA85C075-90E4-46CC-B79A-5D5D404C0548}"/>
                  </a:ext>
                </a:extLst>
              </p:cNvPr>
              <p:cNvPicPr/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50132" y="3079314"/>
                <a:ext cx="6753224" cy="6026606"/>
              </a:xfrm>
              <a:prstGeom prst="rect">
                <a:avLst/>
              </a:prstGeom>
              <a:ln w="28575">
                <a:solidFill>
                  <a:srgbClr val="7ED6C2"/>
                </a:solidFill>
              </a:ln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CFCAA58-CA66-4728-9162-A21977C4A4F2}"/>
                  </a:ext>
                </a:extLst>
              </p:cNvPr>
              <p:cNvSpPr/>
              <p:nvPr/>
            </p:nvSpPr>
            <p:spPr>
              <a:xfrm>
                <a:off x="9049874" y="4916063"/>
                <a:ext cx="4426976" cy="83492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3127E94-5F62-42B4-9FA7-CC6FE5C08437}"/>
                </a:ext>
              </a:extLst>
            </p:cNvPr>
            <p:cNvSpPr txBox="1"/>
            <p:nvPr/>
          </p:nvSpPr>
          <p:spPr>
            <a:xfrm>
              <a:off x="9799984" y="9307709"/>
              <a:ext cx="645320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윤고딕 Medium" panose="020B0600000101010101" charset="-127"/>
                  <a:ea typeface="윤고딕 Medium" panose="020B0600000101010101" charset="-127"/>
                </a:rPr>
                <a:t>⚠ HTML 및 스크립트 코드를 포함한 파일을 생성</a:t>
              </a:r>
            </a:p>
            <a:p>
              <a:r>
                <a:rPr lang="ko-KR" altLang="en-US" dirty="0">
                  <a:latin typeface="윤고딕 Medium" panose="020B0600000101010101" charset="-127"/>
                  <a:ea typeface="윤고딕 Medium" panose="020B0600000101010101" charset="-127"/>
                </a:rPr>
                <a:t>⚠ 업로드 취약점이 존재하는 상품 등록 페이지에 업로드 시도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2753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D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A4B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408296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5180" y="165887"/>
            <a:ext cx="17957640" cy="9955226"/>
            <a:chOff x="-4363" y="0"/>
            <a:chExt cx="4729584" cy="2621952"/>
          </a:xfrm>
        </p:grpSpPr>
        <p:sp>
          <p:nvSpPr>
            <p:cNvPr id="6" name="Freeform 6"/>
            <p:cNvSpPr/>
            <p:nvPr/>
          </p:nvSpPr>
          <p:spPr>
            <a:xfrm>
              <a:off x="-4363" y="3616"/>
              <a:ext cx="4725221" cy="2618336"/>
            </a:xfrm>
            <a:custGeom>
              <a:avLst/>
              <a:gdLst/>
              <a:ahLst/>
              <a:cxnLst/>
              <a:rect l="l" t="t" r="r" b="b"/>
              <a:pathLst>
                <a:path w="4725221" h="2618336">
                  <a:moveTo>
                    <a:pt x="0" y="0"/>
                  </a:moveTo>
                  <a:lnTo>
                    <a:pt x="4725221" y="0"/>
                  </a:lnTo>
                  <a:lnTo>
                    <a:pt x="4725221" y="2618336"/>
                  </a:lnTo>
                  <a:lnTo>
                    <a:pt x="0" y="2618336"/>
                  </a:lnTo>
                  <a:close/>
                </a:path>
              </a:pathLst>
            </a:custGeom>
            <a:solidFill>
              <a:srgbClr val="FAF8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4725221" cy="2618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948547" y="2990852"/>
            <a:ext cx="16390906" cy="0"/>
          </a:xfrm>
          <a:prstGeom prst="line">
            <a:avLst/>
          </a:prstGeom>
          <a:ln w="9525" cap="flat">
            <a:solidFill>
              <a:srgbClr val="867C6E">
                <a:alpha val="52941"/>
              </a:srgbClr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4979610" y="1435926"/>
            <a:ext cx="8328781" cy="847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6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901" b="0" i="0" u="none" strike="noStrike" kern="1200" cap="none" spc="-586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웹 취약점 상세 분석</a:t>
            </a:r>
            <a:endParaRPr kumimoji="0" lang="en-US" sz="6901" b="0" i="0" u="none" strike="noStrike" kern="1200" cap="none" spc="-586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086784" y="1139889"/>
            <a:ext cx="4114432" cy="140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Detailed </a:t>
            </a:r>
            <a:r>
              <a:rPr kumimoji="0" lang="en-US" sz="1232" b="1" i="0" u="none" strike="noStrike" kern="1200" cap="none" spc="146" normalizeH="0" baseline="0" noProof="0" dirty="0" err="1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Vulenerability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52A4BA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Analysis</a:t>
            </a: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65DD4D64-D180-4141-AC05-DC4B99863890}"/>
              </a:ext>
            </a:extLst>
          </p:cNvPr>
          <p:cNvSpPr txBox="1"/>
          <p:nvPr/>
        </p:nvSpPr>
        <p:spPr>
          <a:xfrm>
            <a:off x="5798908" y="2471766"/>
            <a:ext cx="6690185" cy="26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77" normalizeH="0" baseline="0" noProof="0" dirty="0">
                <a:ln>
                  <a:noFill/>
                </a:ln>
                <a:solidFill>
                  <a:prstClr val="black">
                    <a:alpha val="76863"/>
                  </a:prst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파일 업로드 취약점</a:t>
            </a:r>
            <a:r>
              <a:rPr kumimoji="0" lang="en-US" sz="2800" b="1" i="0" u="none" strike="noStrike" kern="1200" cap="none" spc="-77" normalizeH="0" baseline="0" noProof="0" dirty="0">
                <a:ln>
                  <a:noFill/>
                </a:ln>
                <a:solidFill>
                  <a:prstClr val="black">
                    <a:alpha val="76863"/>
                  </a:prst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 </a:t>
            </a:r>
            <a:r>
              <a:rPr kumimoji="0" lang="en-US" sz="2800" b="1" i="0" u="none" strike="noStrike" kern="1200" cap="none" spc="-77" normalizeH="0" baseline="0" noProof="0" dirty="0">
                <a:ln>
                  <a:noFill/>
                </a:ln>
                <a:solidFill>
                  <a:srgbClr val="FF0000">
                    <a:alpha val="76863"/>
                  </a:srgb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(High)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716CD1E-BDCD-410A-9CE4-881E73B5EDA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3600" y="3238499"/>
            <a:ext cx="3868398" cy="1752595"/>
          </a:xfrm>
          <a:prstGeom prst="rect">
            <a:avLst/>
          </a:prstGeom>
          <a:ln w="28575">
            <a:solidFill>
              <a:srgbClr val="7ED6C2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F6D2079-B4C2-4B2D-BB0E-79FED23E9A2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3563600" y="7103364"/>
            <a:ext cx="3868398" cy="1752595"/>
          </a:xfrm>
          <a:prstGeom prst="rect">
            <a:avLst/>
          </a:prstGeom>
          <a:ln w="28575">
            <a:solidFill>
              <a:srgbClr val="7ED6C2"/>
            </a:solidFill>
          </a:ln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3B8F3BE-C0C3-430F-9348-FC2ADCC47923}"/>
              </a:ext>
            </a:extLst>
          </p:cNvPr>
          <p:cNvGrpSpPr/>
          <p:nvPr/>
        </p:nvGrpSpPr>
        <p:grpSpPr>
          <a:xfrm>
            <a:off x="447600" y="3238500"/>
            <a:ext cx="15173400" cy="6477000"/>
            <a:chOff x="447600" y="3162300"/>
            <a:chExt cx="15173400" cy="64770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283F70F-5C50-4835-83A7-BC3B12A48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748" y="3162300"/>
              <a:ext cx="5117924" cy="4028223"/>
            </a:xfrm>
            <a:prstGeom prst="rect">
              <a:avLst/>
            </a:prstGeom>
            <a:ln w="28575">
              <a:solidFill>
                <a:srgbClr val="7ED6C2"/>
              </a:solidFill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D096E5F-5BA2-47A3-88FB-DF888D39C1A5}"/>
                </a:ext>
              </a:extLst>
            </p:cNvPr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800" y="7909039"/>
              <a:ext cx="3167806" cy="1197978"/>
            </a:xfrm>
            <a:prstGeom prst="rect">
              <a:avLst/>
            </a:prstGeom>
            <a:ln w="28575">
              <a:solidFill>
                <a:srgbClr val="7ED6C2"/>
              </a:solidFill>
            </a:ln>
          </p:spPr>
        </p:pic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9765C33D-416C-4340-B9AB-CECD73B9F6BB}"/>
                </a:ext>
              </a:extLst>
            </p:cNvPr>
            <p:cNvSpPr/>
            <p:nvPr/>
          </p:nvSpPr>
          <p:spPr>
            <a:xfrm rot="5400000">
              <a:off x="2646975" y="7340648"/>
              <a:ext cx="533400" cy="406307"/>
            </a:xfrm>
            <a:prstGeom prst="rightArrow">
              <a:avLst>
                <a:gd name="adj1" fmla="val 50000"/>
                <a:gd name="adj2" fmla="val 53260"/>
              </a:avLst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8B3246-E344-4D6C-96EB-18F97727F6ED}"/>
                </a:ext>
              </a:extLst>
            </p:cNvPr>
            <p:cNvSpPr txBox="1"/>
            <p:nvPr/>
          </p:nvSpPr>
          <p:spPr>
            <a:xfrm>
              <a:off x="447600" y="9269968"/>
              <a:ext cx="60393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⚠ 파일 확장자 및 콘텐츠 검증 없이 악성 파일 업로드 성공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</a:endParaRPr>
            </a:p>
          </p:txBody>
        </p: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DA68BBB3-8B6E-4E4C-A661-6699D6116A18}"/>
                </a:ext>
              </a:extLst>
            </p:cNvPr>
            <p:cNvSpPr/>
            <p:nvPr/>
          </p:nvSpPr>
          <p:spPr>
            <a:xfrm rot="5400000">
              <a:off x="14988650" y="6055343"/>
              <a:ext cx="858393" cy="406307"/>
            </a:xfrm>
            <a:prstGeom prst="rightArrow">
              <a:avLst>
                <a:gd name="adj1" fmla="val 50000"/>
                <a:gd name="adj2" fmla="val 108709"/>
              </a:avLst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D691C70-EE9A-4760-9282-D87B426C0C0B}"/>
              </a:ext>
            </a:extLst>
          </p:cNvPr>
          <p:cNvGrpSpPr/>
          <p:nvPr/>
        </p:nvGrpSpPr>
        <p:grpSpPr>
          <a:xfrm>
            <a:off x="6844748" y="3301722"/>
            <a:ext cx="11138452" cy="6440282"/>
            <a:chOff x="7391400" y="3162300"/>
            <a:chExt cx="11138452" cy="601980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9259DDE-46E2-49BB-952B-C1ABD5526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8835" y="3162300"/>
              <a:ext cx="5617308" cy="5257800"/>
            </a:xfrm>
            <a:prstGeom prst="rect">
              <a:avLst/>
            </a:prstGeom>
            <a:ln w="28575">
              <a:solidFill>
                <a:srgbClr val="7ED6C2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A532CE6-939A-40AB-9EC7-0EE5F4A85F9B}"/>
                </a:ext>
              </a:extLst>
            </p:cNvPr>
            <p:cNvSpPr txBox="1"/>
            <p:nvPr/>
          </p:nvSpPr>
          <p:spPr>
            <a:xfrm>
              <a:off x="7391400" y="8535769"/>
              <a:ext cx="603934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⚠ </a:t>
              </a:r>
              <a:r>
                <a:rPr kumimoji="0" lang="ko-KR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업로드된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HTML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파일이 정상 상품 페이지로 등록됨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</a:endParaRPr>
            </a:p>
            <a:p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⚠ </a:t>
              </a:r>
              <a:r>
                <a:rPr lang="ko-KR" altLang="en-US" dirty="0">
                  <a:solidFill>
                    <a:prstClr val="black"/>
                  </a:solidFill>
                  <a:latin typeface="윤고딕 Medium" panose="020B0600000101010101" charset="-127"/>
                  <a:ea typeface="윤고딕 Medium" panose="020B0600000101010101" charset="-127"/>
                </a:rPr>
                <a:t>악성 스크립트가 포함된 상품 페이지 접근 가능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9F2A83F-6439-49A4-972E-801E3B6815AC}"/>
                </a:ext>
              </a:extLst>
            </p:cNvPr>
            <p:cNvSpPr txBox="1"/>
            <p:nvPr/>
          </p:nvSpPr>
          <p:spPr>
            <a:xfrm>
              <a:off x="13241932" y="4823511"/>
              <a:ext cx="5287920" cy="345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⚠ 악성 스크립트 실행으로 사용자 쿠키 정보 탈취 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0C0C0EE-1C3D-40A7-89E2-3CFD3BC9F4E2}"/>
                </a:ext>
              </a:extLst>
            </p:cNvPr>
            <p:cNvSpPr txBox="1"/>
            <p:nvPr/>
          </p:nvSpPr>
          <p:spPr>
            <a:xfrm>
              <a:off x="13616784" y="8445077"/>
              <a:ext cx="4836868" cy="345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/>
                <a:t>✅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파일 업로드 취약점을 통한 공격 성공 확인 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3777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D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A4B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408296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3463" y="172752"/>
            <a:ext cx="17941074" cy="9941496"/>
            <a:chOff x="0" y="0"/>
            <a:chExt cx="4725221" cy="26183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25221" cy="2618336"/>
            </a:xfrm>
            <a:custGeom>
              <a:avLst/>
              <a:gdLst/>
              <a:ahLst/>
              <a:cxnLst/>
              <a:rect l="l" t="t" r="r" b="b"/>
              <a:pathLst>
                <a:path w="4725221" h="2618336">
                  <a:moveTo>
                    <a:pt x="0" y="0"/>
                  </a:moveTo>
                  <a:lnTo>
                    <a:pt x="4725221" y="0"/>
                  </a:lnTo>
                  <a:lnTo>
                    <a:pt x="4725221" y="2618336"/>
                  </a:lnTo>
                  <a:lnTo>
                    <a:pt x="0" y="2618336"/>
                  </a:lnTo>
                  <a:close/>
                </a:path>
              </a:pathLst>
            </a:custGeom>
            <a:solidFill>
              <a:srgbClr val="FAF8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4725221" cy="2618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948547" y="2990852"/>
            <a:ext cx="16390906" cy="0"/>
          </a:xfrm>
          <a:prstGeom prst="line">
            <a:avLst/>
          </a:prstGeom>
          <a:ln w="9525" cap="flat">
            <a:solidFill>
              <a:srgbClr val="867C6E">
                <a:alpha val="52941"/>
              </a:srgbClr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4979610" y="1435926"/>
            <a:ext cx="8328781" cy="847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6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901" b="0" i="0" u="none" strike="noStrike" kern="1200" cap="none" spc="-586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웹 취약점 상세 분석</a:t>
            </a:r>
            <a:endParaRPr kumimoji="0" lang="en-US" sz="6901" b="0" i="0" u="none" strike="noStrike" kern="1200" cap="none" spc="-586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086784" y="1139889"/>
            <a:ext cx="4114432" cy="140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Detailed </a:t>
            </a:r>
            <a:r>
              <a:rPr kumimoji="0" lang="en-US" sz="1232" b="1" i="0" u="none" strike="noStrike" kern="1200" cap="none" spc="146" normalizeH="0" baseline="0" noProof="0" dirty="0" err="1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Vulenerability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52A4BA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Analysis</a:t>
            </a: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65DD4D64-D180-4141-AC05-DC4B99863890}"/>
              </a:ext>
            </a:extLst>
          </p:cNvPr>
          <p:cNvSpPr txBox="1"/>
          <p:nvPr/>
        </p:nvSpPr>
        <p:spPr>
          <a:xfrm>
            <a:off x="5798908" y="2471766"/>
            <a:ext cx="6690185" cy="26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spc="-77" dirty="0">
                <a:solidFill>
                  <a:prstClr val="black">
                    <a:alpha val="76863"/>
                  </a:prstClr>
                </a:solidFill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결제 금액 변조</a:t>
            </a:r>
            <a:r>
              <a:rPr kumimoji="0" lang="en-US" sz="2800" b="1" i="0" u="none" strike="noStrike" kern="1200" cap="none" spc="-77" normalizeH="0" baseline="0" noProof="0" dirty="0">
                <a:ln>
                  <a:noFill/>
                </a:ln>
                <a:solidFill>
                  <a:prstClr val="black">
                    <a:alpha val="76863"/>
                  </a:prst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 </a:t>
            </a:r>
            <a:r>
              <a:rPr kumimoji="0" lang="en-US" sz="2800" b="1" i="0" u="none" strike="noStrike" kern="1200" cap="none" spc="-77" normalizeH="0" baseline="0" noProof="0" dirty="0">
                <a:ln>
                  <a:noFill/>
                </a:ln>
                <a:solidFill>
                  <a:srgbClr val="FF0000">
                    <a:alpha val="76863"/>
                  </a:srgb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(High)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9CE250E-6C83-47AC-BE28-AF9792FC4EDA}"/>
              </a:ext>
            </a:extLst>
          </p:cNvPr>
          <p:cNvGrpSpPr/>
          <p:nvPr/>
        </p:nvGrpSpPr>
        <p:grpSpPr>
          <a:xfrm>
            <a:off x="1016627" y="3162300"/>
            <a:ext cx="7670173" cy="6096000"/>
            <a:chOff x="1016627" y="3162300"/>
            <a:chExt cx="7670173" cy="6096000"/>
          </a:xfrm>
        </p:grpSpPr>
        <p:sp>
          <p:nvSpPr>
            <p:cNvPr id="14" name="TextBox 14"/>
            <p:cNvSpPr txBox="1"/>
            <p:nvPr/>
          </p:nvSpPr>
          <p:spPr>
            <a:xfrm>
              <a:off x="1079891" y="4174530"/>
              <a:ext cx="7606909" cy="8165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ts val="32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sz="2416" b="0" i="0" u="none" strike="noStrike" kern="1200" cap="none" spc="-4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윤고딕 Medium"/>
                  <a:ea typeface="윤고딕 Medium"/>
                  <a:cs typeface="윤고딕 Medium"/>
                  <a:sym typeface="윤고딕 Medium"/>
                </a:rPr>
                <a:t>OWASP: A04:2021 – Insecure Design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ts val="32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2416" b="0" i="0" u="none" strike="noStrike" kern="1200" cap="none" spc="-4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윤고딕 Medium"/>
                  <a:ea typeface="윤고딕 Medium"/>
                  <a:cs typeface="윤고딕 Medium"/>
                  <a:sym typeface="윤고딕 Medium"/>
                </a:rPr>
                <a:t>발생 위치</a:t>
              </a:r>
              <a:r>
                <a:rPr kumimoji="0" lang="en-US" altLang="ko-KR" sz="2416" b="0" i="0" u="none" strike="noStrike" kern="1200" cap="none" spc="-4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윤고딕 Medium"/>
                  <a:ea typeface="윤고딕 Medium"/>
                  <a:cs typeface="윤고딕 Medium"/>
                  <a:sym typeface="윤고딕 Medium"/>
                </a:rPr>
                <a:t>: </a:t>
              </a:r>
              <a:r>
                <a:rPr lang="ko-KR" altLang="en-US" sz="2416" spc="-4" dirty="0">
                  <a:solidFill>
                    <a:srgbClr val="231F2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결제 </a:t>
              </a:r>
              <a:r>
                <a:rPr lang="en-US" altLang="ko-KR" sz="2416" spc="-4" dirty="0">
                  <a:solidFill>
                    <a:srgbClr val="231F2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API (/</a:t>
              </a:r>
              <a:r>
                <a:rPr lang="en-US" altLang="ko-KR" sz="2416" spc="-4" dirty="0" err="1">
                  <a:solidFill>
                    <a:srgbClr val="231F2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api</a:t>
              </a:r>
              <a:r>
                <a:rPr lang="en-US" altLang="ko-KR" sz="2416" spc="-4" dirty="0">
                  <a:solidFill>
                    <a:srgbClr val="231F2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/orders)</a:t>
              </a:r>
              <a:endParaRPr kumimoji="0" 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72183" y="6265937"/>
              <a:ext cx="5979078" cy="12397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ts val="32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ko-KR" altLang="en-US" sz="2416" spc="-4" dirty="0">
                  <a:solidFill>
                    <a:srgbClr val="231F2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클라이언트에서 전달하는 결제 금액 조작</a:t>
              </a:r>
              <a:endParaRPr kumimoji="0" lang="en-US" altLang="ko-KR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ts val="32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ko-KR" altLang="en-US" sz="2416" spc="-4" dirty="0">
                  <a:solidFill>
                    <a:srgbClr val="231F2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서버 검증 미흡</a:t>
              </a:r>
              <a:endParaRPr kumimoji="0" 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endParaRPr>
            </a:p>
            <a:p>
              <a:pPr marL="0" marR="0" lvl="0" indent="0" algn="l" defTabSz="914400" rtl="0" eaLnBrk="1" fontAlgn="auto" latinLnBrk="0" hangingPunct="1">
                <a:lnSpc>
                  <a:spcPts val="32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25356" y="8441730"/>
              <a:ext cx="5070644" cy="8165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ts val="32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ko-KR" altLang="en-US" sz="2416" spc="-4" dirty="0">
                  <a:solidFill>
                    <a:srgbClr val="231F2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금전적 피해 발생</a:t>
              </a:r>
              <a:endParaRPr kumimoji="0" lang="en-US" altLang="ko-KR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ts val="32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2416" b="0" i="0" u="none" strike="noStrike" kern="1200" cap="none" spc="-4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윤고딕 Medium"/>
                  <a:ea typeface="윤고딕 Medium"/>
                  <a:cs typeface="윤고딕 Medium"/>
                  <a:sym typeface="윤고딕 Medium"/>
                </a:rPr>
                <a:t>서비스 신뢰도 하락</a:t>
              </a:r>
              <a:endParaRPr kumimoji="0" 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endParaRPr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1025356" y="3162300"/>
              <a:ext cx="1870244" cy="850248"/>
              <a:chOff x="0" y="0"/>
              <a:chExt cx="492575" cy="223934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492575" cy="223934"/>
              </a:xfrm>
              <a:custGeom>
                <a:avLst/>
                <a:gdLst/>
                <a:ahLst/>
                <a:cxnLst/>
                <a:rect l="l" t="t" r="r" b="b"/>
                <a:pathLst>
                  <a:path w="492575" h="223934">
                    <a:moveTo>
                      <a:pt x="111967" y="0"/>
                    </a:moveTo>
                    <a:lnTo>
                      <a:pt x="380608" y="0"/>
                    </a:lnTo>
                    <a:cubicBezTo>
                      <a:pt x="410303" y="0"/>
                      <a:pt x="438782" y="11796"/>
                      <a:pt x="459780" y="32794"/>
                    </a:cubicBezTo>
                    <a:cubicBezTo>
                      <a:pt x="480778" y="53792"/>
                      <a:pt x="492575" y="82271"/>
                      <a:pt x="492575" y="111967"/>
                    </a:cubicBezTo>
                    <a:lnTo>
                      <a:pt x="492575" y="111967"/>
                    </a:lnTo>
                    <a:cubicBezTo>
                      <a:pt x="492575" y="141662"/>
                      <a:pt x="480778" y="170141"/>
                      <a:pt x="459780" y="191139"/>
                    </a:cubicBezTo>
                    <a:cubicBezTo>
                      <a:pt x="438782" y="212137"/>
                      <a:pt x="410303" y="223934"/>
                      <a:pt x="380608" y="223934"/>
                    </a:cubicBezTo>
                    <a:lnTo>
                      <a:pt x="111967" y="223934"/>
                    </a:lnTo>
                    <a:cubicBezTo>
                      <a:pt x="82271" y="223934"/>
                      <a:pt x="53792" y="212137"/>
                      <a:pt x="32794" y="191139"/>
                    </a:cubicBezTo>
                    <a:cubicBezTo>
                      <a:pt x="11796" y="170141"/>
                      <a:pt x="0" y="141662"/>
                      <a:pt x="0" y="111967"/>
                    </a:cubicBezTo>
                    <a:lnTo>
                      <a:pt x="0" y="111967"/>
                    </a:lnTo>
                    <a:cubicBezTo>
                      <a:pt x="0" y="82271"/>
                      <a:pt x="11796" y="53792"/>
                      <a:pt x="32794" y="32794"/>
                    </a:cubicBezTo>
                    <a:cubicBezTo>
                      <a:pt x="53792" y="11796"/>
                      <a:pt x="82271" y="0"/>
                      <a:pt x="111967" y="0"/>
                    </a:cubicBezTo>
                    <a:close/>
                  </a:path>
                </a:pathLst>
              </a:custGeom>
              <a:solidFill>
                <a:srgbClr val="FF6D2F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0"/>
                <a:ext cx="492575" cy="2239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1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1016627" y="5263388"/>
              <a:ext cx="1870244" cy="850248"/>
              <a:chOff x="0" y="0"/>
              <a:chExt cx="492575" cy="223934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492575" cy="223934"/>
              </a:xfrm>
              <a:custGeom>
                <a:avLst/>
                <a:gdLst/>
                <a:ahLst/>
                <a:cxnLst/>
                <a:rect l="l" t="t" r="r" b="b"/>
                <a:pathLst>
                  <a:path w="492575" h="223934">
                    <a:moveTo>
                      <a:pt x="111967" y="0"/>
                    </a:moveTo>
                    <a:lnTo>
                      <a:pt x="380608" y="0"/>
                    </a:lnTo>
                    <a:cubicBezTo>
                      <a:pt x="410303" y="0"/>
                      <a:pt x="438782" y="11796"/>
                      <a:pt x="459780" y="32794"/>
                    </a:cubicBezTo>
                    <a:cubicBezTo>
                      <a:pt x="480778" y="53792"/>
                      <a:pt x="492575" y="82271"/>
                      <a:pt x="492575" y="111967"/>
                    </a:cubicBezTo>
                    <a:lnTo>
                      <a:pt x="492575" y="111967"/>
                    </a:lnTo>
                    <a:cubicBezTo>
                      <a:pt x="492575" y="141662"/>
                      <a:pt x="480778" y="170141"/>
                      <a:pt x="459780" y="191139"/>
                    </a:cubicBezTo>
                    <a:cubicBezTo>
                      <a:pt x="438782" y="212137"/>
                      <a:pt x="410303" y="223934"/>
                      <a:pt x="380608" y="223934"/>
                    </a:cubicBezTo>
                    <a:lnTo>
                      <a:pt x="111967" y="223934"/>
                    </a:lnTo>
                    <a:cubicBezTo>
                      <a:pt x="82271" y="223934"/>
                      <a:pt x="53792" y="212137"/>
                      <a:pt x="32794" y="191139"/>
                    </a:cubicBezTo>
                    <a:cubicBezTo>
                      <a:pt x="11796" y="170141"/>
                      <a:pt x="0" y="141662"/>
                      <a:pt x="0" y="111967"/>
                    </a:cubicBezTo>
                    <a:lnTo>
                      <a:pt x="0" y="111967"/>
                    </a:lnTo>
                    <a:cubicBezTo>
                      <a:pt x="0" y="82271"/>
                      <a:pt x="11796" y="53792"/>
                      <a:pt x="32794" y="32794"/>
                    </a:cubicBezTo>
                    <a:cubicBezTo>
                      <a:pt x="53792" y="11796"/>
                      <a:pt x="82271" y="0"/>
                      <a:pt x="111967" y="0"/>
                    </a:cubicBezTo>
                    <a:close/>
                  </a:path>
                </a:pathLst>
              </a:custGeom>
              <a:solidFill>
                <a:srgbClr val="52A4BA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0"/>
                <a:ext cx="492575" cy="2239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1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1016627" y="7417452"/>
              <a:ext cx="1870244" cy="850248"/>
              <a:chOff x="0" y="0"/>
              <a:chExt cx="492575" cy="22393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492575" cy="223934"/>
              </a:xfrm>
              <a:custGeom>
                <a:avLst/>
                <a:gdLst/>
                <a:ahLst/>
                <a:cxnLst/>
                <a:rect l="l" t="t" r="r" b="b"/>
                <a:pathLst>
                  <a:path w="492575" h="223934">
                    <a:moveTo>
                      <a:pt x="111967" y="0"/>
                    </a:moveTo>
                    <a:lnTo>
                      <a:pt x="380608" y="0"/>
                    </a:lnTo>
                    <a:cubicBezTo>
                      <a:pt x="410303" y="0"/>
                      <a:pt x="438782" y="11796"/>
                      <a:pt x="459780" y="32794"/>
                    </a:cubicBezTo>
                    <a:cubicBezTo>
                      <a:pt x="480778" y="53792"/>
                      <a:pt x="492575" y="82271"/>
                      <a:pt x="492575" y="111967"/>
                    </a:cubicBezTo>
                    <a:lnTo>
                      <a:pt x="492575" y="111967"/>
                    </a:lnTo>
                    <a:cubicBezTo>
                      <a:pt x="492575" y="141662"/>
                      <a:pt x="480778" y="170141"/>
                      <a:pt x="459780" y="191139"/>
                    </a:cubicBezTo>
                    <a:cubicBezTo>
                      <a:pt x="438782" y="212137"/>
                      <a:pt x="410303" y="223934"/>
                      <a:pt x="380608" y="223934"/>
                    </a:cubicBezTo>
                    <a:lnTo>
                      <a:pt x="111967" y="223934"/>
                    </a:lnTo>
                    <a:cubicBezTo>
                      <a:pt x="82271" y="223934"/>
                      <a:pt x="53792" y="212137"/>
                      <a:pt x="32794" y="191139"/>
                    </a:cubicBezTo>
                    <a:cubicBezTo>
                      <a:pt x="11796" y="170141"/>
                      <a:pt x="0" y="141662"/>
                      <a:pt x="0" y="111967"/>
                    </a:cubicBezTo>
                    <a:lnTo>
                      <a:pt x="0" y="111967"/>
                    </a:lnTo>
                    <a:cubicBezTo>
                      <a:pt x="0" y="82271"/>
                      <a:pt x="11796" y="53792"/>
                      <a:pt x="32794" y="32794"/>
                    </a:cubicBezTo>
                    <a:cubicBezTo>
                      <a:pt x="53792" y="11796"/>
                      <a:pt x="82271" y="0"/>
                      <a:pt x="111967" y="0"/>
                    </a:cubicBezTo>
                    <a:close/>
                  </a:path>
                </a:pathLst>
              </a:custGeom>
              <a:solidFill>
                <a:srgbClr val="867C6E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0"/>
                <a:ext cx="492575" cy="2239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1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1138575" y="3420960"/>
              <a:ext cx="1640726" cy="399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98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138575" y="5522048"/>
              <a:ext cx="1640726" cy="399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98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108" b="0" i="0" u="none" strike="noStrike" kern="1200" cap="none" spc="-189" normalizeH="0" baseline="0" noProof="0" dirty="0">
                  <a:ln>
                    <a:noFill/>
                  </a:ln>
                  <a:solidFill>
                    <a:srgbClr val="FAF8F5"/>
                  </a:solidFill>
                  <a:effectLst/>
                  <a:uLnTx/>
                  <a:uFillTx/>
                  <a:latin typeface="210 다락방"/>
                  <a:ea typeface="210 다락방"/>
                  <a:cs typeface="210 다락방"/>
                  <a:sym typeface="210 다락방"/>
                </a:rPr>
                <a:t>시나리오</a:t>
              </a:r>
              <a:endParaRPr kumimoji="0" 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138575" y="7676112"/>
              <a:ext cx="1640726" cy="399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98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108" b="0" i="0" u="none" strike="noStrike" kern="1200" cap="none" spc="-189" normalizeH="0" baseline="0" noProof="0" dirty="0">
                  <a:ln>
                    <a:noFill/>
                  </a:ln>
                  <a:solidFill>
                    <a:srgbClr val="FAF8F5"/>
                  </a:solidFill>
                  <a:effectLst/>
                  <a:uLnTx/>
                  <a:uFillTx/>
                  <a:latin typeface="210 다락방"/>
                  <a:ea typeface="210 다락방"/>
                  <a:cs typeface="210 다락방"/>
                  <a:sym typeface="210 다락방"/>
                </a:rPr>
                <a:t>보안 영향</a:t>
              </a:r>
              <a:endParaRPr kumimoji="0" 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endParaRPr>
            </a:p>
          </p:txBody>
        </p:sp>
        <p:sp>
          <p:nvSpPr>
            <p:cNvPr id="34" name="TextBox 27">
              <a:extLst>
                <a:ext uri="{FF2B5EF4-FFF2-40B4-BE49-F238E27FC236}">
                  <a16:creationId xmlns:a16="http://schemas.microsoft.com/office/drawing/2014/main" id="{6E2AE3C7-2517-4305-B74E-BE0190201A56}"/>
                </a:ext>
              </a:extLst>
            </p:cNvPr>
            <p:cNvSpPr txBox="1"/>
            <p:nvPr/>
          </p:nvSpPr>
          <p:spPr>
            <a:xfrm>
              <a:off x="1138575" y="3384095"/>
              <a:ext cx="1640726" cy="399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98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108" b="0" i="0" u="none" strike="noStrike" kern="1200" cap="none" spc="-189" normalizeH="0" baseline="0" noProof="0" dirty="0">
                  <a:ln>
                    <a:noFill/>
                  </a:ln>
                  <a:solidFill>
                    <a:srgbClr val="FAF8F5"/>
                  </a:solidFill>
                  <a:effectLst/>
                  <a:uLnTx/>
                  <a:uFillTx/>
                  <a:latin typeface="210 다락방"/>
                  <a:ea typeface="210 다락방"/>
                  <a:cs typeface="210 다락방"/>
                  <a:sym typeface="210 다락방"/>
                </a:rPr>
                <a:t>개요</a:t>
              </a:r>
              <a:endParaRPr kumimoji="0" 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17A89AA-6CB2-4AE6-9EF6-8F1B6EB52781}"/>
              </a:ext>
            </a:extLst>
          </p:cNvPr>
          <p:cNvGrpSpPr/>
          <p:nvPr/>
        </p:nvGrpSpPr>
        <p:grpSpPr>
          <a:xfrm>
            <a:off x="8153400" y="3162300"/>
            <a:ext cx="8539004" cy="6678633"/>
            <a:chOff x="8153400" y="3162300"/>
            <a:chExt cx="8539004" cy="6678633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4CC648AF-45B8-4405-A974-FB5856BAD636}"/>
                </a:ext>
              </a:extLst>
            </p:cNvPr>
            <p:cNvGrpSpPr/>
            <p:nvPr/>
          </p:nvGrpSpPr>
          <p:grpSpPr>
            <a:xfrm>
              <a:off x="8153400" y="3162300"/>
              <a:ext cx="8539004" cy="1681172"/>
              <a:chOff x="8193156" y="3386128"/>
              <a:chExt cx="8539004" cy="1681172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1B316EB1-FD38-49E5-83D1-E0A862BC40B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05800" y="3386128"/>
                <a:ext cx="6977273" cy="1295369"/>
              </a:xfrm>
              <a:prstGeom prst="rect">
                <a:avLst/>
              </a:prstGeom>
              <a:ln w="28575">
                <a:solidFill>
                  <a:srgbClr val="7ED6C2"/>
                </a:solidFill>
              </a:ln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35CDDA-1865-4A3E-8E89-C732CBC7C9DD}"/>
                  </a:ext>
                </a:extLst>
              </p:cNvPr>
              <p:cNvSpPr txBox="1"/>
              <p:nvPr/>
            </p:nvSpPr>
            <p:spPr>
              <a:xfrm>
                <a:off x="8193156" y="4697968"/>
                <a:ext cx="85390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윤고딕 Medium" panose="020B0600000101010101" charset="-127"/>
                    <a:ea typeface="윤고딕 Medium" panose="020B0600000101010101" charset="-127"/>
                  </a:rPr>
                  <a:t>⚠ </a:t>
                </a:r>
                <a:r>
                  <a:rPr lang="ko-KR" altLang="en-US" dirty="0">
                    <a:latin typeface="윤고딕 Medium" panose="020B0600000101010101" charset="-127"/>
                    <a:ea typeface="윤고딕 Medium" panose="020B0600000101010101" charset="-127"/>
                  </a:rPr>
                  <a:t>서버에서 </a:t>
                </a:r>
                <a:r>
                  <a:rPr lang="en-US" altLang="ko-KR" dirty="0" err="1">
                    <a:solidFill>
                      <a:srgbClr val="FF0000"/>
                    </a:solidFill>
                    <a:latin typeface="윤고딕 Medium" panose="020B0600000101010101" charset="-127"/>
                    <a:ea typeface="윤고딕 Medium" panose="020B0600000101010101" charset="-127"/>
                  </a:rPr>
                  <a:t>total_amount</a:t>
                </a:r>
                <a:r>
                  <a:rPr lang="en-US" altLang="ko-KR" dirty="0">
                    <a:solidFill>
                      <a:srgbClr val="FF0000"/>
                    </a:solidFill>
                    <a:latin typeface="윤고딕 Medium" panose="020B0600000101010101" charset="-127"/>
                    <a:ea typeface="윤고딕 Medium" panose="020B0600000101010101" charset="-127"/>
                  </a:rPr>
                  <a:t>(</a:t>
                </a:r>
                <a:r>
                  <a:rPr lang="ko-KR" altLang="en-US" dirty="0">
                    <a:solidFill>
                      <a:srgbClr val="FF0000"/>
                    </a:solidFill>
                    <a:latin typeface="윤고딕 Medium" panose="020B0600000101010101" charset="-127"/>
                    <a:ea typeface="윤고딕 Medium" panose="020B0600000101010101" charset="-127"/>
                  </a:rPr>
                  <a:t>결제 금액</a:t>
                </a:r>
                <a:r>
                  <a:rPr lang="en-US" altLang="ko-KR" dirty="0">
                    <a:solidFill>
                      <a:srgbClr val="FF0000"/>
                    </a:solidFill>
                    <a:latin typeface="윤고딕 Medium" panose="020B0600000101010101" charset="-127"/>
                    <a:ea typeface="윤고딕 Medium" panose="020B0600000101010101" charset="-127"/>
                  </a:rPr>
                  <a:t>)</a:t>
                </a:r>
                <a:r>
                  <a:rPr lang="en-US" altLang="ko-KR" dirty="0">
                    <a:latin typeface="윤고딕 Medium" panose="020B0600000101010101" charset="-127"/>
                    <a:ea typeface="윤고딕 Medium" panose="020B0600000101010101" charset="-127"/>
                  </a:rPr>
                  <a:t>  </a:t>
                </a:r>
                <a:r>
                  <a:rPr lang="ko-KR" altLang="en-US" dirty="0">
                    <a:latin typeface="윤고딕 Medium" panose="020B0600000101010101" charset="-127"/>
                    <a:ea typeface="윤고딕 Medium" panose="020B0600000101010101" charset="-127"/>
                  </a:rPr>
                  <a:t>값이 클라이언트 입력 그대로 </a:t>
                </a:r>
                <a:r>
                  <a:rPr lang="en-US" altLang="ko-KR" dirty="0">
                    <a:latin typeface="윤고딕 Medium" panose="020B0600000101010101" charset="-127"/>
                    <a:ea typeface="윤고딕 Medium" panose="020B0600000101010101" charset="-127"/>
                  </a:rPr>
                  <a:t>DB</a:t>
                </a:r>
                <a:r>
                  <a:rPr lang="ko-KR" altLang="en-US" dirty="0">
                    <a:latin typeface="윤고딕 Medium" panose="020B0600000101010101" charset="-127"/>
                    <a:ea typeface="윤고딕 Medium" panose="020B0600000101010101" charset="-127"/>
                  </a:rPr>
                  <a:t>에 저장됨</a:t>
                </a: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8B326BC7-D828-4C45-B01D-6BEB96E29B79}"/>
                </a:ext>
              </a:extLst>
            </p:cNvPr>
            <p:cNvGrpSpPr/>
            <p:nvPr/>
          </p:nvGrpSpPr>
          <p:grpSpPr>
            <a:xfrm>
              <a:off x="8153400" y="5219700"/>
              <a:ext cx="7074373" cy="2248932"/>
              <a:chOff x="8228575" y="5180568"/>
              <a:chExt cx="7074373" cy="2248932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2B00B4D6-8123-40FE-9E91-5C3C8658E4DB}"/>
                  </a:ext>
                </a:extLst>
              </p:cNvPr>
              <p:cNvPicPr/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11629" y="5180568"/>
                <a:ext cx="5418957" cy="1866135"/>
              </a:xfrm>
              <a:prstGeom prst="rect">
                <a:avLst/>
              </a:prstGeom>
              <a:ln w="28575">
                <a:solidFill>
                  <a:srgbClr val="7ED6C2"/>
                </a:solidFill>
              </a:ln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B18F94-9D86-4FB2-BC03-EB6A489442D5}"/>
                  </a:ext>
                </a:extLst>
              </p:cNvPr>
              <p:cNvSpPr txBox="1"/>
              <p:nvPr/>
            </p:nvSpPr>
            <p:spPr>
              <a:xfrm>
                <a:off x="8228575" y="7060168"/>
                <a:ext cx="70743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윤고딕 Medium" panose="020B0600000101010101" charset="-127"/>
                    <a:ea typeface="윤고딕 Medium" panose="020B0600000101010101" charset="-127"/>
                  </a:rPr>
                  <a:t>⚠ </a:t>
                </a:r>
                <a:r>
                  <a:rPr lang="en-US" altLang="ko-KR" dirty="0">
                    <a:solidFill>
                      <a:srgbClr val="FF0000"/>
                    </a:solidFill>
                    <a:latin typeface="윤고딕 Medium" panose="020B0600000101010101" charset="-127"/>
                    <a:ea typeface="윤고딕 Medium" panose="020B0600000101010101" charset="-127"/>
                  </a:rPr>
                  <a:t>Curl</a:t>
                </a:r>
                <a:r>
                  <a:rPr lang="ko-KR" altLang="en-US" dirty="0">
                    <a:latin typeface="윤고딕 Medium" panose="020B0600000101010101" charset="-127"/>
                    <a:ea typeface="윤고딕 Medium" panose="020B0600000101010101" charset="-127"/>
                  </a:rPr>
                  <a:t>을 이용하여 결제 </a:t>
                </a:r>
                <a:r>
                  <a:rPr lang="en-US" altLang="ko-KR" dirty="0">
                    <a:latin typeface="윤고딕 Medium" panose="020B0600000101010101" charset="-127"/>
                    <a:ea typeface="윤고딕 Medium" panose="020B0600000101010101" charset="-127"/>
                  </a:rPr>
                  <a:t>API</a:t>
                </a:r>
                <a:r>
                  <a:rPr lang="ko-KR" altLang="en-US" dirty="0">
                    <a:latin typeface="윤고딕 Medium" panose="020B0600000101010101" charset="-127"/>
                    <a:ea typeface="윤고딕 Medium" panose="020B0600000101010101" charset="-127"/>
                  </a:rPr>
                  <a:t>를 직접 호출하고 요청 파라미터를 조작</a:t>
                </a: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34E71DCC-8655-4410-BCFC-C5BC56BFDDD5}"/>
                </a:ext>
              </a:extLst>
            </p:cNvPr>
            <p:cNvGrpSpPr/>
            <p:nvPr/>
          </p:nvGrpSpPr>
          <p:grpSpPr>
            <a:xfrm>
              <a:off x="8153400" y="7962900"/>
              <a:ext cx="8222825" cy="1878033"/>
              <a:chOff x="8229600" y="7761267"/>
              <a:chExt cx="8222825" cy="1878033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19812BB-2969-40E8-B621-2A4492D47EF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09755" y="7761267"/>
                <a:ext cx="8016875" cy="1192497"/>
              </a:xfrm>
              <a:prstGeom prst="rect">
                <a:avLst/>
              </a:prstGeom>
              <a:ln w="28575">
                <a:solidFill>
                  <a:srgbClr val="7ED6C2"/>
                </a:solidFill>
              </a:ln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3110C92-78B3-443D-A5DE-35ED0BC5C41C}"/>
                  </a:ext>
                </a:extLst>
              </p:cNvPr>
              <p:cNvSpPr txBox="1"/>
              <p:nvPr/>
            </p:nvSpPr>
            <p:spPr>
              <a:xfrm>
                <a:off x="8229600" y="8992969"/>
                <a:ext cx="82228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✅ </a:t>
                </a:r>
                <a:r>
                  <a:rPr lang="ko-KR" altLang="en-US" dirty="0" err="1">
                    <a:latin typeface="윤고딕 Medium" panose="020B0600000101010101" charset="-127"/>
                    <a:ea typeface="윤고딕 Medium" panose="020B0600000101010101" charset="-127"/>
                  </a:rPr>
                  <a:t>로그인된</a:t>
                </a:r>
                <a:r>
                  <a:rPr lang="ko-KR" altLang="en-US" dirty="0">
                    <a:latin typeface="윤고딕 Medium" panose="020B0600000101010101" charset="-127"/>
                    <a:ea typeface="윤고딕 Medium" panose="020B0600000101010101" charset="-127"/>
                  </a:rPr>
                  <a:t> 사용자 </a:t>
                </a:r>
                <a:r>
                  <a:rPr lang="en-US" altLang="ko-KR" dirty="0">
                    <a:latin typeface="윤고딕 Medium" panose="020B0600000101010101" charset="-127"/>
                    <a:ea typeface="윤고딕 Medium" panose="020B0600000101010101" charset="-127"/>
                  </a:rPr>
                  <a:t>ID</a:t>
                </a:r>
                <a:r>
                  <a:rPr lang="ko-KR" altLang="en-US" dirty="0">
                    <a:latin typeface="윤고딕 Medium" panose="020B0600000101010101" charset="-127"/>
                    <a:ea typeface="윤고딕 Medium" panose="020B0600000101010101" charset="-127"/>
                  </a:rPr>
                  <a:t>를 포함하여 결제 금액을 </a:t>
                </a:r>
                <a:r>
                  <a:rPr lang="en-US" altLang="ko-KR" dirty="0">
                    <a:latin typeface="윤고딕 Medium" panose="020B0600000101010101" charset="-127"/>
                    <a:ea typeface="윤고딕 Medium" panose="020B0600000101010101" charset="-127"/>
                  </a:rPr>
                  <a:t>0</a:t>
                </a:r>
                <a:r>
                  <a:rPr lang="ko-KR" altLang="en-US" dirty="0">
                    <a:latin typeface="윤고딕 Medium" panose="020B0600000101010101" charset="-127"/>
                    <a:ea typeface="윤고딕 Medium" panose="020B0600000101010101" charset="-127"/>
                  </a:rPr>
                  <a:t>원으로 조작한 요청 전송 결과</a:t>
                </a:r>
                <a:r>
                  <a:rPr lang="en-US" altLang="ko-KR" dirty="0">
                    <a:latin typeface="윤고딕 Medium" panose="020B0600000101010101" charset="-127"/>
                    <a:ea typeface="윤고딕 Medium" panose="020B0600000101010101" charset="-127"/>
                  </a:rPr>
                  <a:t>, </a:t>
                </a:r>
                <a:r>
                  <a:rPr lang="ko-KR" altLang="en-US" dirty="0">
                    <a:latin typeface="윤고딕 Medium" panose="020B0600000101010101" charset="-127"/>
                    <a:ea typeface="윤고딕 Medium" panose="020B0600000101010101" charset="-127"/>
                  </a:rPr>
                  <a:t>구매가 정상적으로 성공 처리됨을 확인</a:t>
                </a:r>
              </a:p>
            </p:txBody>
          </p: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3F44396-568C-48C2-99E3-159DF16F6B85}"/>
                </a:ext>
              </a:extLst>
            </p:cNvPr>
            <p:cNvSpPr/>
            <p:nvPr/>
          </p:nvSpPr>
          <p:spPr>
            <a:xfrm>
              <a:off x="8266044" y="5289892"/>
              <a:ext cx="4459356" cy="2219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0F0E16C-D16D-4CE0-BE28-16C057213D2E}"/>
                </a:ext>
              </a:extLst>
            </p:cNvPr>
            <p:cNvSpPr/>
            <p:nvPr/>
          </p:nvSpPr>
          <p:spPr>
            <a:xfrm>
              <a:off x="8266044" y="8808800"/>
              <a:ext cx="5526156" cy="26488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9978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D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A4B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408296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3463" y="172752"/>
            <a:ext cx="17941074" cy="9941496"/>
            <a:chOff x="0" y="0"/>
            <a:chExt cx="4725221" cy="26183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25221" cy="2618336"/>
            </a:xfrm>
            <a:custGeom>
              <a:avLst/>
              <a:gdLst/>
              <a:ahLst/>
              <a:cxnLst/>
              <a:rect l="l" t="t" r="r" b="b"/>
              <a:pathLst>
                <a:path w="4725221" h="2618336">
                  <a:moveTo>
                    <a:pt x="0" y="0"/>
                  </a:moveTo>
                  <a:lnTo>
                    <a:pt x="4725221" y="0"/>
                  </a:lnTo>
                  <a:lnTo>
                    <a:pt x="4725221" y="2618336"/>
                  </a:lnTo>
                  <a:lnTo>
                    <a:pt x="0" y="2618336"/>
                  </a:lnTo>
                  <a:close/>
                </a:path>
              </a:pathLst>
            </a:custGeom>
            <a:solidFill>
              <a:srgbClr val="FAF8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4725221" cy="2618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948547" y="2990852"/>
            <a:ext cx="16390906" cy="0"/>
          </a:xfrm>
          <a:prstGeom prst="line">
            <a:avLst/>
          </a:prstGeom>
          <a:ln w="9525" cap="flat">
            <a:solidFill>
              <a:srgbClr val="867C6E">
                <a:alpha val="52941"/>
              </a:srgbClr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4979610" y="1435926"/>
            <a:ext cx="8328781" cy="847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6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901" spc="-586" dirty="0">
                <a:solidFill>
                  <a:srgbClr val="231F20"/>
                </a:solidFill>
                <a:latin typeface="210 다락방"/>
                <a:ea typeface="210 다락방"/>
                <a:cs typeface="210 다락방"/>
                <a:sym typeface="210 다락방"/>
              </a:rPr>
              <a:t>모바일</a:t>
            </a:r>
            <a:r>
              <a:rPr kumimoji="0" lang="ko-KR" altLang="en-US" sz="6901" b="0" i="0" u="none" strike="noStrike" kern="1200" cap="none" spc="-586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 취약점 상세 분석</a:t>
            </a:r>
            <a:endParaRPr kumimoji="0" lang="en-US" sz="6901" b="0" i="0" u="none" strike="noStrike" kern="1200" cap="none" spc="-586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086784" y="1139889"/>
            <a:ext cx="4114432" cy="140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Detailed </a:t>
            </a:r>
            <a:r>
              <a:rPr kumimoji="0" lang="en-US" sz="1232" b="1" i="0" u="none" strike="noStrike" kern="1200" cap="none" spc="146" normalizeH="0" baseline="0" noProof="0" dirty="0" err="1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Vulenerability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52A4BA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Analysis</a:t>
            </a: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65DD4D64-D180-4141-AC05-DC4B99863890}"/>
              </a:ext>
            </a:extLst>
          </p:cNvPr>
          <p:cNvSpPr txBox="1"/>
          <p:nvPr/>
        </p:nvSpPr>
        <p:spPr>
          <a:xfrm>
            <a:off x="5798908" y="2471766"/>
            <a:ext cx="6690185" cy="26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77" normalizeH="0" baseline="0" noProof="0" dirty="0">
                <a:ln>
                  <a:noFill/>
                </a:ln>
                <a:solidFill>
                  <a:prstClr val="black">
                    <a:alpha val="76863"/>
                  </a:prst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비밀번호 </a:t>
            </a:r>
            <a:r>
              <a:rPr kumimoji="0" lang="ko-KR" altLang="en-US" sz="2800" b="1" i="0" u="none" strike="noStrike" kern="1200" cap="none" spc="-77" normalizeH="0" baseline="0" noProof="0" dirty="0" err="1">
                <a:ln>
                  <a:noFill/>
                </a:ln>
                <a:solidFill>
                  <a:prstClr val="black">
                    <a:alpha val="76863"/>
                  </a:prst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평문</a:t>
            </a:r>
            <a:r>
              <a:rPr kumimoji="0" lang="ko-KR" altLang="en-US" sz="2800" b="1" i="0" u="none" strike="noStrike" kern="1200" cap="none" spc="-77" normalizeH="0" baseline="0" noProof="0" dirty="0">
                <a:ln>
                  <a:noFill/>
                </a:ln>
                <a:solidFill>
                  <a:prstClr val="black">
                    <a:alpha val="76863"/>
                  </a:prst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 저장</a:t>
            </a:r>
            <a:r>
              <a:rPr kumimoji="0" lang="en-US" sz="2800" b="1" i="0" u="none" strike="noStrike" kern="1200" cap="none" spc="-77" normalizeH="0" baseline="0" noProof="0" dirty="0">
                <a:ln>
                  <a:noFill/>
                </a:ln>
                <a:solidFill>
                  <a:prstClr val="black">
                    <a:alpha val="76863"/>
                  </a:prst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 </a:t>
            </a:r>
            <a:r>
              <a:rPr kumimoji="0" lang="en-US" sz="2800" b="1" i="0" u="none" strike="noStrike" kern="1200" cap="none" spc="-77" normalizeH="0" baseline="0" noProof="0" dirty="0">
                <a:ln>
                  <a:noFill/>
                </a:ln>
                <a:solidFill>
                  <a:srgbClr val="FF0000">
                    <a:alpha val="76863"/>
                  </a:srgb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(High)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A8A35E6-3C3F-46F8-A93F-44B087AF283E}"/>
              </a:ext>
            </a:extLst>
          </p:cNvPr>
          <p:cNvGrpSpPr/>
          <p:nvPr/>
        </p:nvGrpSpPr>
        <p:grpSpPr>
          <a:xfrm>
            <a:off x="483043" y="3162300"/>
            <a:ext cx="8074549" cy="6096000"/>
            <a:chOff x="1016627" y="3162300"/>
            <a:chExt cx="8074549" cy="6096000"/>
          </a:xfrm>
        </p:grpSpPr>
        <p:sp>
          <p:nvSpPr>
            <p:cNvPr id="14" name="TextBox 14"/>
            <p:cNvSpPr txBox="1"/>
            <p:nvPr/>
          </p:nvSpPr>
          <p:spPr>
            <a:xfrm>
              <a:off x="1079891" y="4174530"/>
              <a:ext cx="6540293" cy="8165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ts val="32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sz="2416" b="0" i="0" u="none" strike="noStrike" kern="1200" cap="none" spc="-4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윤고딕 Medium"/>
                  <a:ea typeface="윤고딕 Medium"/>
                  <a:cs typeface="윤고딕 Medium"/>
                  <a:sym typeface="윤고딕 Medium"/>
                </a:rPr>
                <a:t>OWASP MASVS: Insecure Data Storage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ts val="32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2416" b="0" i="0" u="none" strike="noStrike" kern="1200" cap="none" spc="-4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윤고딕 Medium"/>
                  <a:ea typeface="윤고딕 Medium"/>
                  <a:cs typeface="윤고딕 Medium"/>
                  <a:sym typeface="윤고딕 Medium"/>
                </a:rPr>
                <a:t>발생 위치</a:t>
              </a:r>
              <a:r>
                <a:rPr kumimoji="0" lang="en-US" altLang="ko-KR" sz="2416" b="0" i="0" u="none" strike="noStrike" kern="1200" cap="none" spc="-4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윤고딕 Medium"/>
                  <a:ea typeface="윤고딕 Medium"/>
                  <a:cs typeface="윤고딕 Medium"/>
                  <a:sym typeface="윤고딕 Medium"/>
                </a:rPr>
                <a:t>: </a:t>
              </a:r>
              <a:r>
                <a:rPr kumimoji="0" lang="ko-KR" altLang="en-US" sz="2416" b="0" i="0" u="none" strike="noStrike" kern="1200" cap="none" spc="-4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윤고딕 Medium"/>
                  <a:ea typeface="윤고딕 Medium"/>
                  <a:cs typeface="윤고딕 Medium"/>
                  <a:sym typeface="윤고딕 Medium"/>
                </a:rPr>
                <a:t>모바일 애플리케이션 로컬 저장소</a:t>
              </a:r>
              <a:endParaRPr kumimoji="0" 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72183" y="6265937"/>
              <a:ext cx="7462401" cy="8161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ts val="32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ko-KR" altLang="en-US" sz="2400" spc="-4" dirty="0">
                  <a:solidFill>
                    <a:srgbClr val="231F2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사용자 비밀번호가 암호화 없이 단말기 내부에 저장됨</a:t>
              </a:r>
              <a:endParaRPr lang="en-US" altLang="ko-KR" sz="2400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ts val="32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2400" b="0" i="0" u="none" strike="noStrike" kern="1200" cap="none" spc="-4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윤고딕 Medium"/>
                  <a:ea typeface="윤고딕 Medium"/>
                  <a:cs typeface="윤고딕 Medium"/>
                  <a:sym typeface="윤고딕 Medium"/>
                </a:rPr>
                <a:t>파일 접근 시 비밀번호 직접 확인 가능 </a:t>
              </a:r>
              <a:endParaRPr kumimoji="0" lang="en-US" sz="2400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25356" y="8441730"/>
              <a:ext cx="8065820" cy="8165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ts val="32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2416" b="0" i="0" u="none" strike="noStrike" kern="1200" cap="none" spc="-4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윤고딕 Medium"/>
                  <a:ea typeface="윤고딕 Medium"/>
                  <a:cs typeface="윤고딕 Medium"/>
                  <a:sym typeface="윤고딕 Medium"/>
                </a:rPr>
                <a:t>사용자 계정 </a:t>
              </a:r>
              <a:r>
                <a:rPr lang="ko-KR" altLang="en-US" sz="2416" spc="-4" dirty="0">
                  <a:solidFill>
                    <a:srgbClr val="231F2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정보 탈취 가능</a:t>
              </a:r>
              <a:endParaRPr kumimoji="0" lang="en-US" altLang="ko-KR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ts val="32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ko-KR" altLang="en-US" sz="2416" spc="-4" dirty="0">
                  <a:solidFill>
                    <a:srgbClr val="231F2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동일 비밀번호 사용 시 타 서비스 계정까지 연쇄 침해 가능</a:t>
              </a:r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1025356" y="3162300"/>
              <a:ext cx="1870244" cy="850248"/>
              <a:chOff x="0" y="0"/>
              <a:chExt cx="492575" cy="223934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492575" cy="223934"/>
              </a:xfrm>
              <a:custGeom>
                <a:avLst/>
                <a:gdLst/>
                <a:ahLst/>
                <a:cxnLst/>
                <a:rect l="l" t="t" r="r" b="b"/>
                <a:pathLst>
                  <a:path w="492575" h="223934">
                    <a:moveTo>
                      <a:pt x="111967" y="0"/>
                    </a:moveTo>
                    <a:lnTo>
                      <a:pt x="380608" y="0"/>
                    </a:lnTo>
                    <a:cubicBezTo>
                      <a:pt x="410303" y="0"/>
                      <a:pt x="438782" y="11796"/>
                      <a:pt x="459780" y="32794"/>
                    </a:cubicBezTo>
                    <a:cubicBezTo>
                      <a:pt x="480778" y="53792"/>
                      <a:pt x="492575" y="82271"/>
                      <a:pt x="492575" y="111967"/>
                    </a:cubicBezTo>
                    <a:lnTo>
                      <a:pt x="492575" y="111967"/>
                    </a:lnTo>
                    <a:cubicBezTo>
                      <a:pt x="492575" y="141662"/>
                      <a:pt x="480778" y="170141"/>
                      <a:pt x="459780" y="191139"/>
                    </a:cubicBezTo>
                    <a:cubicBezTo>
                      <a:pt x="438782" y="212137"/>
                      <a:pt x="410303" y="223934"/>
                      <a:pt x="380608" y="223934"/>
                    </a:cubicBezTo>
                    <a:lnTo>
                      <a:pt x="111967" y="223934"/>
                    </a:lnTo>
                    <a:cubicBezTo>
                      <a:pt x="82271" y="223934"/>
                      <a:pt x="53792" y="212137"/>
                      <a:pt x="32794" y="191139"/>
                    </a:cubicBezTo>
                    <a:cubicBezTo>
                      <a:pt x="11796" y="170141"/>
                      <a:pt x="0" y="141662"/>
                      <a:pt x="0" y="111967"/>
                    </a:cubicBezTo>
                    <a:lnTo>
                      <a:pt x="0" y="111967"/>
                    </a:lnTo>
                    <a:cubicBezTo>
                      <a:pt x="0" y="82271"/>
                      <a:pt x="11796" y="53792"/>
                      <a:pt x="32794" y="32794"/>
                    </a:cubicBezTo>
                    <a:cubicBezTo>
                      <a:pt x="53792" y="11796"/>
                      <a:pt x="82271" y="0"/>
                      <a:pt x="111967" y="0"/>
                    </a:cubicBezTo>
                    <a:close/>
                  </a:path>
                </a:pathLst>
              </a:custGeom>
              <a:solidFill>
                <a:srgbClr val="FF6D2F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0"/>
                <a:ext cx="492575" cy="2239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1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1016627" y="5263388"/>
              <a:ext cx="1870244" cy="850248"/>
              <a:chOff x="0" y="0"/>
              <a:chExt cx="492575" cy="223934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492575" cy="223934"/>
              </a:xfrm>
              <a:custGeom>
                <a:avLst/>
                <a:gdLst/>
                <a:ahLst/>
                <a:cxnLst/>
                <a:rect l="l" t="t" r="r" b="b"/>
                <a:pathLst>
                  <a:path w="492575" h="223934">
                    <a:moveTo>
                      <a:pt x="111967" y="0"/>
                    </a:moveTo>
                    <a:lnTo>
                      <a:pt x="380608" y="0"/>
                    </a:lnTo>
                    <a:cubicBezTo>
                      <a:pt x="410303" y="0"/>
                      <a:pt x="438782" y="11796"/>
                      <a:pt x="459780" y="32794"/>
                    </a:cubicBezTo>
                    <a:cubicBezTo>
                      <a:pt x="480778" y="53792"/>
                      <a:pt x="492575" y="82271"/>
                      <a:pt x="492575" y="111967"/>
                    </a:cubicBezTo>
                    <a:lnTo>
                      <a:pt x="492575" y="111967"/>
                    </a:lnTo>
                    <a:cubicBezTo>
                      <a:pt x="492575" y="141662"/>
                      <a:pt x="480778" y="170141"/>
                      <a:pt x="459780" y="191139"/>
                    </a:cubicBezTo>
                    <a:cubicBezTo>
                      <a:pt x="438782" y="212137"/>
                      <a:pt x="410303" y="223934"/>
                      <a:pt x="380608" y="223934"/>
                    </a:cubicBezTo>
                    <a:lnTo>
                      <a:pt x="111967" y="223934"/>
                    </a:lnTo>
                    <a:cubicBezTo>
                      <a:pt x="82271" y="223934"/>
                      <a:pt x="53792" y="212137"/>
                      <a:pt x="32794" y="191139"/>
                    </a:cubicBezTo>
                    <a:cubicBezTo>
                      <a:pt x="11796" y="170141"/>
                      <a:pt x="0" y="141662"/>
                      <a:pt x="0" y="111967"/>
                    </a:cubicBezTo>
                    <a:lnTo>
                      <a:pt x="0" y="111967"/>
                    </a:lnTo>
                    <a:cubicBezTo>
                      <a:pt x="0" y="82271"/>
                      <a:pt x="11796" y="53792"/>
                      <a:pt x="32794" y="32794"/>
                    </a:cubicBezTo>
                    <a:cubicBezTo>
                      <a:pt x="53792" y="11796"/>
                      <a:pt x="82271" y="0"/>
                      <a:pt x="111967" y="0"/>
                    </a:cubicBezTo>
                    <a:close/>
                  </a:path>
                </a:pathLst>
              </a:custGeom>
              <a:solidFill>
                <a:srgbClr val="52A4BA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0"/>
                <a:ext cx="492575" cy="2239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1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1016627" y="7417452"/>
              <a:ext cx="1870244" cy="850248"/>
              <a:chOff x="0" y="0"/>
              <a:chExt cx="492575" cy="22393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492575" cy="223934"/>
              </a:xfrm>
              <a:custGeom>
                <a:avLst/>
                <a:gdLst/>
                <a:ahLst/>
                <a:cxnLst/>
                <a:rect l="l" t="t" r="r" b="b"/>
                <a:pathLst>
                  <a:path w="492575" h="223934">
                    <a:moveTo>
                      <a:pt x="111967" y="0"/>
                    </a:moveTo>
                    <a:lnTo>
                      <a:pt x="380608" y="0"/>
                    </a:lnTo>
                    <a:cubicBezTo>
                      <a:pt x="410303" y="0"/>
                      <a:pt x="438782" y="11796"/>
                      <a:pt x="459780" y="32794"/>
                    </a:cubicBezTo>
                    <a:cubicBezTo>
                      <a:pt x="480778" y="53792"/>
                      <a:pt x="492575" y="82271"/>
                      <a:pt x="492575" y="111967"/>
                    </a:cubicBezTo>
                    <a:lnTo>
                      <a:pt x="492575" y="111967"/>
                    </a:lnTo>
                    <a:cubicBezTo>
                      <a:pt x="492575" y="141662"/>
                      <a:pt x="480778" y="170141"/>
                      <a:pt x="459780" y="191139"/>
                    </a:cubicBezTo>
                    <a:cubicBezTo>
                      <a:pt x="438782" y="212137"/>
                      <a:pt x="410303" y="223934"/>
                      <a:pt x="380608" y="223934"/>
                    </a:cubicBezTo>
                    <a:lnTo>
                      <a:pt x="111967" y="223934"/>
                    </a:lnTo>
                    <a:cubicBezTo>
                      <a:pt x="82271" y="223934"/>
                      <a:pt x="53792" y="212137"/>
                      <a:pt x="32794" y="191139"/>
                    </a:cubicBezTo>
                    <a:cubicBezTo>
                      <a:pt x="11796" y="170141"/>
                      <a:pt x="0" y="141662"/>
                      <a:pt x="0" y="111967"/>
                    </a:cubicBezTo>
                    <a:lnTo>
                      <a:pt x="0" y="111967"/>
                    </a:lnTo>
                    <a:cubicBezTo>
                      <a:pt x="0" y="82271"/>
                      <a:pt x="11796" y="53792"/>
                      <a:pt x="32794" y="32794"/>
                    </a:cubicBezTo>
                    <a:cubicBezTo>
                      <a:pt x="53792" y="11796"/>
                      <a:pt x="82271" y="0"/>
                      <a:pt x="111967" y="0"/>
                    </a:cubicBezTo>
                    <a:close/>
                  </a:path>
                </a:pathLst>
              </a:custGeom>
              <a:solidFill>
                <a:srgbClr val="867C6E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0"/>
                <a:ext cx="492575" cy="2239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1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1138575" y="3420960"/>
              <a:ext cx="1640726" cy="399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98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138575" y="5522048"/>
              <a:ext cx="1640726" cy="399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98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108" b="0" i="0" u="none" strike="noStrike" kern="1200" cap="none" spc="-189" normalizeH="0" baseline="0" noProof="0" dirty="0">
                  <a:ln>
                    <a:noFill/>
                  </a:ln>
                  <a:solidFill>
                    <a:srgbClr val="FAF8F5"/>
                  </a:solidFill>
                  <a:effectLst/>
                  <a:uLnTx/>
                  <a:uFillTx/>
                  <a:latin typeface="210 다락방"/>
                  <a:ea typeface="210 다락방"/>
                  <a:cs typeface="210 다락방"/>
                  <a:sym typeface="210 다락방"/>
                </a:rPr>
                <a:t>시나리오</a:t>
              </a:r>
              <a:endParaRPr kumimoji="0" 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138575" y="7676112"/>
              <a:ext cx="1640726" cy="399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98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108" b="0" i="0" u="none" strike="noStrike" kern="1200" cap="none" spc="-189" normalizeH="0" baseline="0" noProof="0" dirty="0">
                  <a:ln>
                    <a:noFill/>
                  </a:ln>
                  <a:solidFill>
                    <a:srgbClr val="FAF8F5"/>
                  </a:solidFill>
                  <a:effectLst/>
                  <a:uLnTx/>
                  <a:uFillTx/>
                  <a:latin typeface="210 다락방"/>
                  <a:ea typeface="210 다락방"/>
                  <a:cs typeface="210 다락방"/>
                  <a:sym typeface="210 다락방"/>
                </a:rPr>
                <a:t>보안 영향</a:t>
              </a:r>
              <a:endParaRPr kumimoji="0" 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endParaRPr>
            </a:p>
          </p:txBody>
        </p:sp>
        <p:sp>
          <p:nvSpPr>
            <p:cNvPr id="34" name="TextBox 27">
              <a:extLst>
                <a:ext uri="{FF2B5EF4-FFF2-40B4-BE49-F238E27FC236}">
                  <a16:creationId xmlns:a16="http://schemas.microsoft.com/office/drawing/2014/main" id="{6E2AE3C7-2517-4305-B74E-BE0190201A56}"/>
                </a:ext>
              </a:extLst>
            </p:cNvPr>
            <p:cNvSpPr txBox="1"/>
            <p:nvPr/>
          </p:nvSpPr>
          <p:spPr>
            <a:xfrm>
              <a:off x="1138575" y="3384095"/>
              <a:ext cx="1640726" cy="399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98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108" b="0" i="0" u="none" strike="noStrike" kern="1200" cap="none" spc="-189" normalizeH="0" baseline="0" noProof="0" dirty="0">
                  <a:ln>
                    <a:noFill/>
                  </a:ln>
                  <a:solidFill>
                    <a:srgbClr val="FAF8F5"/>
                  </a:solidFill>
                  <a:effectLst/>
                  <a:uLnTx/>
                  <a:uFillTx/>
                  <a:latin typeface="210 다락방"/>
                  <a:ea typeface="210 다락방"/>
                  <a:cs typeface="210 다락방"/>
                  <a:sym typeface="210 다락방"/>
                </a:rPr>
                <a:t>개요</a:t>
              </a:r>
              <a:endParaRPr kumimoji="0" 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F424532-7CFD-4AE3-A0CD-CC1A6890BFD9}"/>
              </a:ext>
            </a:extLst>
          </p:cNvPr>
          <p:cNvGrpSpPr/>
          <p:nvPr/>
        </p:nvGrpSpPr>
        <p:grpSpPr>
          <a:xfrm>
            <a:off x="8610600" y="3314700"/>
            <a:ext cx="9359899" cy="5984721"/>
            <a:chOff x="8382000" y="3081710"/>
            <a:chExt cx="9359899" cy="598472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D8E452-B00D-4E81-90FF-1E6AB041F6EA}"/>
                </a:ext>
              </a:extLst>
            </p:cNvPr>
            <p:cNvSpPr txBox="1"/>
            <p:nvPr/>
          </p:nvSpPr>
          <p:spPr>
            <a:xfrm>
              <a:off x="8557592" y="8420100"/>
              <a:ext cx="902052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⚠ 로그인 시 입력된 사용자 비밀번호가 암호화 없이 </a:t>
              </a:r>
              <a:r>
                <a:rPr kumimoji="0" lang="ko-KR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편문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 형태로 </a:t>
              </a:r>
              <a:r>
                <a:rPr kumimoji="0" lang="ko-KR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코컬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 저장소에 저장됨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</a:endParaRPr>
            </a:p>
            <a:p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⚠ 단말기 파일 접근 권한 획득 시 비밀번호 직접 탈취 가능</a:t>
              </a:r>
              <a:endParaRPr lang="ko-KR" altLang="en-US" dirty="0">
                <a:latin typeface="윤고딕 Medium" panose="020B0600000101010101" charset="-127"/>
                <a:ea typeface="윤고딕 Medium" panose="020B0600000101010101" charset="-127"/>
              </a:endParaRP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1E383DE7-D30A-45CA-A5DF-91358EE51498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0" y="3081710"/>
              <a:ext cx="9359899" cy="5270376"/>
            </a:xfrm>
            <a:prstGeom prst="rect">
              <a:avLst/>
            </a:prstGeom>
            <a:ln w="28575">
              <a:solidFill>
                <a:srgbClr val="7ED6C2"/>
              </a:solidFill>
            </a:ln>
          </p:spPr>
        </p:pic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11E585-D0E7-4F42-977F-C56DDC8B5605}"/>
              </a:ext>
            </a:extLst>
          </p:cNvPr>
          <p:cNvSpPr/>
          <p:nvPr/>
        </p:nvSpPr>
        <p:spPr>
          <a:xfrm>
            <a:off x="8932540" y="5981700"/>
            <a:ext cx="3556553" cy="1392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964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D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A4B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408296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3463" y="172752"/>
            <a:ext cx="17941074" cy="9941496"/>
            <a:chOff x="0" y="0"/>
            <a:chExt cx="4725221" cy="26183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25221" cy="2618336"/>
            </a:xfrm>
            <a:custGeom>
              <a:avLst/>
              <a:gdLst/>
              <a:ahLst/>
              <a:cxnLst/>
              <a:rect l="l" t="t" r="r" b="b"/>
              <a:pathLst>
                <a:path w="4725221" h="2618336">
                  <a:moveTo>
                    <a:pt x="0" y="0"/>
                  </a:moveTo>
                  <a:lnTo>
                    <a:pt x="4725221" y="0"/>
                  </a:lnTo>
                  <a:lnTo>
                    <a:pt x="4725221" y="2618336"/>
                  </a:lnTo>
                  <a:lnTo>
                    <a:pt x="0" y="2618336"/>
                  </a:lnTo>
                  <a:close/>
                </a:path>
              </a:pathLst>
            </a:custGeom>
            <a:solidFill>
              <a:srgbClr val="FAF8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4725221" cy="2618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948547" y="2990852"/>
            <a:ext cx="16390906" cy="0"/>
          </a:xfrm>
          <a:prstGeom prst="line">
            <a:avLst/>
          </a:prstGeom>
          <a:ln w="9525" cap="flat">
            <a:solidFill>
              <a:srgbClr val="867C6E">
                <a:alpha val="52941"/>
              </a:srgbClr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4979610" y="1435926"/>
            <a:ext cx="8328781" cy="847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6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901" b="0" i="0" u="none" strike="noStrike" kern="1200" cap="none" spc="-586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모바일 취약점 상세 분석</a:t>
            </a:r>
            <a:endParaRPr kumimoji="0" lang="en-US" sz="6901" b="0" i="0" u="none" strike="noStrike" kern="1200" cap="none" spc="-586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086784" y="1139889"/>
            <a:ext cx="4114432" cy="140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Detailed </a:t>
            </a:r>
            <a:r>
              <a:rPr kumimoji="0" lang="en-US" sz="1232" b="1" i="0" u="none" strike="noStrike" kern="1200" cap="none" spc="146" normalizeH="0" baseline="0" noProof="0" dirty="0" err="1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Vulenerability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52A4BA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Analysis</a:t>
            </a: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65DD4D64-D180-4141-AC05-DC4B99863890}"/>
              </a:ext>
            </a:extLst>
          </p:cNvPr>
          <p:cNvSpPr txBox="1"/>
          <p:nvPr/>
        </p:nvSpPr>
        <p:spPr>
          <a:xfrm>
            <a:off x="5798908" y="2471766"/>
            <a:ext cx="6690185" cy="26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spc="-77" dirty="0">
                <a:solidFill>
                  <a:prstClr val="black">
                    <a:alpha val="76863"/>
                  </a:prstClr>
                </a:solidFill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리뷰 및 채팅 </a:t>
            </a:r>
            <a:r>
              <a:rPr lang="en-US" altLang="ko-KR" sz="2800" b="1" spc="-77" dirty="0">
                <a:solidFill>
                  <a:prstClr val="black">
                    <a:alpha val="76863"/>
                  </a:prstClr>
                </a:solidFill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(XSS)</a:t>
            </a:r>
            <a:r>
              <a:rPr kumimoji="0" lang="en-US" sz="2800" b="1" i="0" u="none" strike="noStrike" kern="1200" cap="none" spc="-77" normalizeH="0" baseline="0" noProof="0" dirty="0">
                <a:ln>
                  <a:noFill/>
                </a:ln>
                <a:solidFill>
                  <a:prstClr val="black">
                    <a:alpha val="76863"/>
                  </a:prst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 </a:t>
            </a:r>
            <a:r>
              <a:rPr kumimoji="0" lang="en-US" sz="2800" b="1" i="0" u="none" strike="noStrike" kern="1200" cap="none" spc="-77" normalizeH="0" baseline="0" noProof="0" dirty="0">
                <a:ln>
                  <a:noFill/>
                </a:ln>
                <a:solidFill>
                  <a:srgbClr val="FF0000">
                    <a:alpha val="76863"/>
                  </a:srgb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(High)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A8A35E6-3C3F-46F8-A93F-44B087AF283E}"/>
              </a:ext>
            </a:extLst>
          </p:cNvPr>
          <p:cNvGrpSpPr/>
          <p:nvPr/>
        </p:nvGrpSpPr>
        <p:grpSpPr>
          <a:xfrm>
            <a:off x="483043" y="3162300"/>
            <a:ext cx="12825348" cy="6096000"/>
            <a:chOff x="1016627" y="3162300"/>
            <a:chExt cx="12825348" cy="6096000"/>
          </a:xfrm>
        </p:grpSpPr>
        <p:sp>
          <p:nvSpPr>
            <p:cNvPr id="14" name="TextBox 14"/>
            <p:cNvSpPr txBox="1"/>
            <p:nvPr/>
          </p:nvSpPr>
          <p:spPr>
            <a:xfrm>
              <a:off x="1079891" y="4174530"/>
              <a:ext cx="8011285" cy="8165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ts val="32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sz="2416" b="0" i="0" u="none" strike="noStrike" kern="1200" cap="none" spc="-4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윤고딕 Medium"/>
                  <a:ea typeface="윤고딕 Medium"/>
                  <a:cs typeface="윤고딕 Medium"/>
                  <a:sym typeface="윤고딕 Medium"/>
                </a:rPr>
                <a:t>OWASP MASVS: Improper Input Validation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ts val="32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2416" b="0" i="0" u="none" strike="noStrike" kern="1200" cap="none" spc="-4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윤고딕 Medium"/>
                  <a:ea typeface="윤고딕 Medium"/>
                  <a:cs typeface="윤고딕 Medium"/>
                  <a:sym typeface="윤고딕 Medium"/>
                </a:rPr>
                <a:t>발생 위치</a:t>
              </a:r>
              <a:r>
                <a:rPr kumimoji="0" lang="en-US" altLang="ko-KR" sz="2416" b="0" i="0" u="none" strike="noStrike" kern="1200" cap="none" spc="-4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윤고딕 Medium"/>
                  <a:ea typeface="윤고딕 Medium"/>
                  <a:cs typeface="윤고딕 Medium"/>
                  <a:sym typeface="윤고딕 Medium"/>
                </a:rPr>
                <a:t>: </a:t>
              </a:r>
              <a:r>
                <a:rPr kumimoji="0" lang="ko-KR" altLang="en-US" sz="2416" b="0" i="0" u="none" strike="noStrike" kern="1200" cap="none" spc="-4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윤고딕 Medium"/>
                  <a:ea typeface="윤고딕 Medium"/>
                  <a:cs typeface="윤고딕 Medium"/>
                  <a:sym typeface="윤고딕 Medium"/>
                </a:rPr>
                <a:t>모바일 애플리케이션 </a:t>
              </a:r>
              <a:r>
                <a:rPr lang="ko-KR" altLang="en-US" sz="2416" spc="-4" dirty="0">
                  <a:solidFill>
                    <a:srgbClr val="231F2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리뷰 및 채팅 입력 기능</a:t>
              </a:r>
              <a:endParaRPr kumimoji="0" 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72183" y="6265937"/>
              <a:ext cx="12769792" cy="8165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ts val="32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ko-KR" altLang="en-US" sz="2416" spc="-4" dirty="0">
                  <a:solidFill>
                    <a:srgbClr val="231F2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리뷰 및 채팅 </a:t>
              </a:r>
              <a:r>
                <a:rPr lang="ko-KR" altLang="en-US" sz="2416" spc="-4" dirty="0" err="1">
                  <a:solidFill>
                    <a:srgbClr val="231F2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입력값에</a:t>
              </a:r>
              <a:r>
                <a:rPr lang="ko-KR" altLang="en-US" sz="2416" spc="-4" dirty="0">
                  <a:solidFill>
                    <a:srgbClr val="231F2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 스크립트 코드 입력</a:t>
              </a:r>
              <a:endParaRPr lang="en-US" altLang="ko-KR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ts val="32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ko-KR" altLang="en-US" sz="2416" spc="-4" dirty="0">
                  <a:solidFill>
                    <a:srgbClr val="231F2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해당 내용이 필터링 없이 화면에 출력됨</a:t>
              </a:r>
              <a:endParaRPr kumimoji="0" 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25356" y="8441730"/>
              <a:ext cx="8065820" cy="8165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ts val="32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2416" b="0" i="0" u="none" strike="noStrike" kern="1200" cap="none" spc="-4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윤고딕 Medium"/>
                  <a:ea typeface="윤고딕 Medium"/>
                  <a:cs typeface="윤고딕 Medium"/>
                  <a:sym typeface="윤고딕 Medium"/>
                </a:rPr>
                <a:t>악성 스크립트 실행 가능</a:t>
              </a:r>
              <a:endParaRPr kumimoji="0" lang="en-US" altLang="ko-KR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ts val="32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ko-KR" altLang="en-US" sz="2416" spc="-4" dirty="0">
                  <a:solidFill>
                    <a:srgbClr val="231F2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사용자 세션 탈취 및 피싱 페이지 노출 가능</a:t>
              </a:r>
              <a:endParaRPr kumimoji="0" 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endParaRPr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1025356" y="3162300"/>
              <a:ext cx="1870244" cy="850248"/>
              <a:chOff x="0" y="0"/>
              <a:chExt cx="492575" cy="223934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492575" cy="223934"/>
              </a:xfrm>
              <a:custGeom>
                <a:avLst/>
                <a:gdLst/>
                <a:ahLst/>
                <a:cxnLst/>
                <a:rect l="l" t="t" r="r" b="b"/>
                <a:pathLst>
                  <a:path w="492575" h="223934">
                    <a:moveTo>
                      <a:pt x="111967" y="0"/>
                    </a:moveTo>
                    <a:lnTo>
                      <a:pt x="380608" y="0"/>
                    </a:lnTo>
                    <a:cubicBezTo>
                      <a:pt x="410303" y="0"/>
                      <a:pt x="438782" y="11796"/>
                      <a:pt x="459780" y="32794"/>
                    </a:cubicBezTo>
                    <a:cubicBezTo>
                      <a:pt x="480778" y="53792"/>
                      <a:pt x="492575" y="82271"/>
                      <a:pt x="492575" y="111967"/>
                    </a:cubicBezTo>
                    <a:lnTo>
                      <a:pt x="492575" y="111967"/>
                    </a:lnTo>
                    <a:cubicBezTo>
                      <a:pt x="492575" y="141662"/>
                      <a:pt x="480778" y="170141"/>
                      <a:pt x="459780" y="191139"/>
                    </a:cubicBezTo>
                    <a:cubicBezTo>
                      <a:pt x="438782" y="212137"/>
                      <a:pt x="410303" y="223934"/>
                      <a:pt x="380608" y="223934"/>
                    </a:cubicBezTo>
                    <a:lnTo>
                      <a:pt x="111967" y="223934"/>
                    </a:lnTo>
                    <a:cubicBezTo>
                      <a:pt x="82271" y="223934"/>
                      <a:pt x="53792" y="212137"/>
                      <a:pt x="32794" y="191139"/>
                    </a:cubicBezTo>
                    <a:cubicBezTo>
                      <a:pt x="11796" y="170141"/>
                      <a:pt x="0" y="141662"/>
                      <a:pt x="0" y="111967"/>
                    </a:cubicBezTo>
                    <a:lnTo>
                      <a:pt x="0" y="111967"/>
                    </a:lnTo>
                    <a:cubicBezTo>
                      <a:pt x="0" y="82271"/>
                      <a:pt x="11796" y="53792"/>
                      <a:pt x="32794" y="32794"/>
                    </a:cubicBezTo>
                    <a:cubicBezTo>
                      <a:pt x="53792" y="11796"/>
                      <a:pt x="82271" y="0"/>
                      <a:pt x="111967" y="0"/>
                    </a:cubicBezTo>
                    <a:close/>
                  </a:path>
                </a:pathLst>
              </a:custGeom>
              <a:solidFill>
                <a:srgbClr val="FF6D2F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0"/>
                <a:ext cx="492575" cy="2239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1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1016627" y="5263388"/>
              <a:ext cx="1870244" cy="850248"/>
              <a:chOff x="0" y="0"/>
              <a:chExt cx="492575" cy="223934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492575" cy="223934"/>
              </a:xfrm>
              <a:custGeom>
                <a:avLst/>
                <a:gdLst/>
                <a:ahLst/>
                <a:cxnLst/>
                <a:rect l="l" t="t" r="r" b="b"/>
                <a:pathLst>
                  <a:path w="492575" h="223934">
                    <a:moveTo>
                      <a:pt x="111967" y="0"/>
                    </a:moveTo>
                    <a:lnTo>
                      <a:pt x="380608" y="0"/>
                    </a:lnTo>
                    <a:cubicBezTo>
                      <a:pt x="410303" y="0"/>
                      <a:pt x="438782" y="11796"/>
                      <a:pt x="459780" y="32794"/>
                    </a:cubicBezTo>
                    <a:cubicBezTo>
                      <a:pt x="480778" y="53792"/>
                      <a:pt x="492575" y="82271"/>
                      <a:pt x="492575" y="111967"/>
                    </a:cubicBezTo>
                    <a:lnTo>
                      <a:pt x="492575" y="111967"/>
                    </a:lnTo>
                    <a:cubicBezTo>
                      <a:pt x="492575" y="141662"/>
                      <a:pt x="480778" y="170141"/>
                      <a:pt x="459780" y="191139"/>
                    </a:cubicBezTo>
                    <a:cubicBezTo>
                      <a:pt x="438782" y="212137"/>
                      <a:pt x="410303" y="223934"/>
                      <a:pt x="380608" y="223934"/>
                    </a:cubicBezTo>
                    <a:lnTo>
                      <a:pt x="111967" y="223934"/>
                    </a:lnTo>
                    <a:cubicBezTo>
                      <a:pt x="82271" y="223934"/>
                      <a:pt x="53792" y="212137"/>
                      <a:pt x="32794" y="191139"/>
                    </a:cubicBezTo>
                    <a:cubicBezTo>
                      <a:pt x="11796" y="170141"/>
                      <a:pt x="0" y="141662"/>
                      <a:pt x="0" y="111967"/>
                    </a:cubicBezTo>
                    <a:lnTo>
                      <a:pt x="0" y="111967"/>
                    </a:lnTo>
                    <a:cubicBezTo>
                      <a:pt x="0" y="82271"/>
                      <a:pt x="11796" y="53792"/>
                      <a:pt x="32794" y="32794"/>
                    </a:cubicBezTo>
                    <a:cubicBezTo>
                      <a:pt x="53792" y="11796"/>
                      <a:pt x="82271" y="0"/>
                      <a:pt x="111967" y="0"/>
                    </a:cubicBezTo>
                    <a:close/>
                  </a:path>
                </a:pathLst>
              </a:custGeom>
              <a:solidFill>
                <a:srgbClr val="52A4BA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0"/>
                <a:ext cx="492575" cy="2239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1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1016627" y="7417452"/>
              <a:ext cx="1870244" cy="850248"/>
              <a:chOff x="0" y="0"/>
              <a:chExt cx="492575" cy="22393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492575" cy="223934"/>
              </a:xfrm>
              <a:custGeom>
                <a:avLst/>
                <a:gdLst/>
                <a:ahLst/>
                <a:cxnLst/>
                <a:rect l="l" t="t" r="r" b="b"/>
                <a:pathLst>
                  <a:path w="492575" h="223934">
                    <a:moveTo>
                      <a:pt x="111967" y="0"/>
                    </a:moveTo>
                    <a:lnTo>
                      <a:pt x="380608" y="0"/>
                    </a:lnTo>
                    <a:cubicBezTo>
                      <a:pt x="410303" y="0"/>
                      <a:pt x="438782" y="11796"/>
                      <a:pt x="459780" y="32794"/>
                    </a:cubicBezTo>
                    <a:cubicBezTo>
                      <a:pt x="480778" y="53792"/>
                      <a:pt x="492575" y="82271"/>
                      <a:pt x="492575" y="111967"/>
                    </a:cubicBezTo>
                    <a:lnTo>
                      <a:pt x="492575" y="111967"/>
                    </a:lnTo>
                    <a:cubicBezTo>
                      <a:pt x="492575" y="141662"/>
                      <a:pt x="480778" y="170141"/>
                      <a:pt x="459780" y="191139"/>
                    </a:cubicBezTo>
                    <a:cubicBezTo>
                      <a:pt x="438782" y="212137"/>
                      <a:pt x="410303" y="223934"/>
                      <a:pt x="380608" y="223934"/>
                    </a:cubicBezTo>
                    <a:lnTo>
                      <a:pt x="111967" y="223934"/>
                    </a:lnTo>
                    <a:cubicBezTo>
                      <a:pt x="82271" y="223934"/>
                      <a:pt x="53792" y="212137"/>
                      <a:pt x="32794" y="191139"/>
                    </a:cubicBezTo>
                    <a:cubicBezTo>
                      <a:pt x="11796" y="170141"/>
                      <a:pt x="0" y="141662"/>
                      <a:pt x="0" y="111967"/>
                    </a:cubicBezTo>
                    <a:lnTo>
                      <a:pt x="0" y="111967"/>
                    </a:lnTo>
                    <a:cubicBezTo>
                      <a:pt x="0" y="82271"/>
                      <a:pt x="11796" y="53792"/>
                      <a:pt x="32794" y="32794"/>
                    </a:cubicBezTo>
                    <a:cubicBezTo>
                      <a:pt x="53792" y="11796"/>
                      <a:pt x="82271" y="0"/>
                      <a:pt x="111967" y="0"/>
                    </a:cubicBezTo>
                    <a:close/>
                  </a:path>
                </a:pathLst>
              </a:custGeom>
              <a:solidFill>
                <a:srgbClr val="867C6E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0"/>
                <a:ext cx="492575" cy="2239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1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1138575" y="3420960"/>
              <a:ext cx="1640726" cy="399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98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138575" y="5522048"/>
              <a:ext cx="1640726" cy="399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98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108" b="0" i="0" u="none" strike="noStrike" kern="1200" cap="none" spc="-189" normalizeH="0" baseline="0" noProof="0" dirty="0">
                  <a:ln>
                    <a:noFill/>
                  </a:ln>
                  <a:solidFill>
                    <a:srgbClr val="FAF8F5"/>
                  </a:solidFill>
                  <a:effectLst/>
                  <a:uLnTx/>
                  <a:uFillTx/>
                  <a:latin typeface="210 다락방"/>
                  <a:ea typeface="210 다락방"/>
                  <a:cs typeface="210 다락방"/>
                  <a:sym typeface="210 다락방"/>
                </a:rPr>
                <a:t>시나리오</a:t>
              </a:r>
              <a:endParaRPr kumimoji="0" 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138575" y="7676112"/>
              <a:ext cx="1640726" cy="399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98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108" b="0" i="0" u="none" strike="noStrike" kern="1200" cap="none" spc="-189" normalizeH="0" baseline="0" noProof="0" dirty="0">
                  <a:ln>
                    <a:noFill/>
                  </a:ln>
                  <a:solidFill>
                    <a:srgbClr val="FAF8F5"/>
                  </a:solidFill>
                  <a:effectLst/>
                  <a:uLnTx/>
                  <a:uFillTx/>
                  <a:latin typeface="210 다락방"/>
                  <a:ea typeface="210 다락방"/>
                  <a:cs typeface="210 다락방"/>
                  <a:sym typeface="210 다락방"/>
                </a:rPr>
                <a:t>보안 영향</a:t>
              </a:r>
              <a:endParaRPr kumimoji="0" 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endParaRPr>
            </a:p>
          </p:txBody>
        </p:sp>
        <p:sp>
          <p:nvSpPr>
            <p:cNvPr id="34" name="TextBox 27">
              <a:extLst>
                <a:ext uri="{FF2B5EF4-FFF2-40B4-BE49-F238E27FC236}">
                  <a16:creationId xmlns:a16="http://schemas.microsoft.com/office/drawing/2014/main" id="{6E2AE3C7-2517-4305-B74E-BE0190201A56}"/>
                </a:ext>
              </a:extLst>
            </p:cNvPr>
            <p:cNvSpPr txBox="1"/>
            <p:nvPr/>
          </p:nvSpPr>
          <p:spPr>
            <a:xfrm>
              <a:off x="1138575" y="3384095"/>
              <a:ext cx="1640726" cy="399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98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108" b="0" i="0" u="none" strike="noStrike" kern="1200" cap="none" spc="-189" normalizeH="0" baseline="0" noProof="0" dirty="0">
                  <a:ln>
                    <a:noFill/>
                  </a:ln>
                  <a:solidFill>
                    <a:srgbClr val="FAF8F5"/>
                  </a:solidFill>
                  <a:effectLst/>
                  <a:uLnTx/>
                  <a:uFillTx/>
                  <a:latin typeface="210 다락방"/>
                  <a:ea typeface="210 다락방"/>
                  <a:cs typeface="210 다락방"/>
                  <a:sym typeface="210 다락방"/>
                </a:rPr>
                <a:t>개요</a:t>
              </a:r>
              <a:endParaRPr kumimoji="0" 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B24D3F0-3DF5-44C6-9B7B-37EC5133CFC2}"/>
              </a:ext>
            </a:extLst>
          </p:cNvPr>
          <p:cNvGrpSpPr/>
          <p:nvPr/>
        </p:nvGrpSpPr>
        <p:grpSpPr>
          <a:xfrm>
            <a:off x="7848600" y="3709452"/>
            <a:ext cx="10058400" cy="5701248"/>
            <a:chOff x="7848600" y="3709452"/>
            <a:chExt cx="10058400" cy="5701248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7A7BC2DB-E8A2-4264-817B-54EF7CFC0759}"/>
                </a:ext>
              </a:extLst>
            </p:cNvPr>
            <p:cNvGrpSpPr/>
            <p:nvPr/>
          </p:nvGrpSpPr>
          <p:grpSpPr>
            <a:xfrm>
              <a:off x="7848600" y="3709452"/>
              <a:ext cx="5633273" cy="5701248"/>
              <a:chOff x="7848600" y="3328452"/>
              <a:chExt cx="5633273" cy="5701248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26CA451A-FD1E-4A59-9B4C-8491657411DA}"/>
                  </a:ext>
                </a:extLst>
              </p:cNvPr>
              <p:cNvPicPr/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79575" y="3871919"/>
                <a:ext cx="3436225" cy="5157781"/>
              </a:xfrm>
              <a:prstGeom prst="rect">
                <a:avLst/>
              </a:prstGeom>
              <a:ln w="28575">
                <a:solidFill>
                  <a:srgbClr val="7ED6C2"/>
                </a:solidFill>
              </a:ln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902E28-568C-4B0B-84B8-1E1AF4EEAFD8}"/>
                  </a:ext>
                </a:extLst>
              </p:cNvPr>
              <p:cNvSpPr txBox="1"/>
              <p:nvPr/>
            </p:nvSpPr>
            <p:spPr>
              <a:xfrm>
                <a:off x="7848600" y="3328452"/>
                <a:ext cx="56332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latin typeface="윤고딕 Medium" panose="020B0600000101010101" charset="-127"/>
                    <a:ea typeface="윤고딕 Medium" panose="020B0600000101010101" charset="-127"/>
                  </a:rPr>
                  <a:t>⚠ </a:t>
                </a:r>
                <a:r>
                  <a:rPr lang="ko-KR" altLang="en-US" dirty="0" err="1">
                    <a:latin typeface="윤고딕 Medium" panose="020B0600000101010101" charset="-127"/>
                    <a:ea typeface="윤고딕 Medium" panose="020B0600000101010101" charset="-127"/>
                  </a:rPr>
                  <a:t>입력값</a:t>
                </a:r>
                <a:r>
                  <a:rPr lang="en-US" altLang="ko-KR" dirty="0">
                    <a:latin typeface="윤고딕 Medium" panose="020B0600000101010101" charset="-127"/>
                    <a:ea typeface="윤고딕 Medium" panose="020B0600000101010101" charset="-127"/>
                  </a:rPr>
                  <a:t>: </a:t>
                </a:r>
                <a:r>
                  <a:rPr lang="en-US" altLang="ko-KR" sz="1800" dirty="0">
                    <a:effectLst/>
                    <a:latin typeface="윤고딕 Medium" panose="020B0600000101010101" charset="-127"/>
                    <a:ea typeface="윤고딕 Medium" panose="020B0600000101010101" charset="-127"/>
                    <a:cs typeface="Times New Roman" panose="02020603050405020304" pitchFamily="18" charset="0"/>
                  </a:rPr>
                  <a:t>&lt;</a:t>
                </a:r>
                <a:r>
                  <a:rPr lang="en-US" altLang="ko-KR" sz="1800" dirty="0" err="1">
                    <a:effectLst/>
                    <a:latin typeface="윤고딕 Medium" panose="020B0600000101010101" charset="-127"/>
                    <a:ea typeface="윤고딕 Medium" panose="020B0600000101010101" charset="-127"/>
                    <a:cs typeface="Times New Roman" panose="02020603050405020304" pitchFamily="18" charset="0"/>
                  </a:rPr>
                  <a:t>img</a:t>
                </a:r>
                <a:r>
                  <a:rPr lang="en-US" altLang="ko-KR" sz="1800" dirty="0">
                    <a:effectLst/>
                    <a:latin typeface="윤고딕 Medium" panose="020B0600000101010101" charset="-127"/>
                    <a:ea typeface="윤고딕 Medium" panose="020B0600000101010101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800" dirty="0" err="1">
                    <a:effectLst/>
                    <a:latin typeface="윤고딕 Medium" panose="020B0600000101010101" charset="-127"/>
                    <a:ea typeface="윤고딕 Medium" panose="020B0600000101010101" charset="-127"/>
                    <a:cs typeface="Times New Roman" panose="02020603050405020304" pitchFamily="18" charset="0"/>
                  </a:rPr>
                  <a:t>src</a:t>
                </a:r>
                <a:r>
                  <a:rPr lang="en-US" altLang="ko-KR" sz="1800" dirty="0">
                    <a:effectLst/>
                    <a:latin typeface="윤고딕 Medium" panose="020B0600000101010101" charset="-127"/>
                    <a:ea typeface="윤고딕 Medium" panose="020B0600000101010101" charset="-127"/>
                    <a:cs typeface="Times New Roman" panose="02020603050405020304" pitchFamily="18" charset="0"/>
                  </a:rPr>
                  <a:t>=x </a:t>
                </a:r>
                <a:r>
                  <a:rPr lang="en-US" altLang="ko-KR" sz="1800" dirty="0" err="1">
                    <a:effectLst/>
                    <a:latin typeface="윤고딕 Medium" panose="020B0600000101010101" charset="-127"/>
                    <a:ea typeface="윤고딕 Medium" panose="020B0600000101010101" charset="-127"/>
                    <a:cs typeface="Times New Roman" panose="02020603050405020304" pitchFamily="18" charset="0"/>
                  </a:rPr>
                  <a:t>onerror</a:t>
                </a:r>
                <a:r>
                  <a:rPr lang="en-US" altLang="ko-KR" sz="1800" dirty="0">
                    <a:effectLst/>
                    <a:latin typeface="윤고딕 Medium" panose="020B0600000101010101" charset="-127"/>
                    <a:ea typeface="윤고딕 Medium" panose="020B0600000101010101" charset="-127"/>
                    <a:cs typeface="Times New Roman" panose="02020603050405020304" pitchFamily="18" charset="0"/>
                  </a:rPr>
                  <a:t>=alert(“hacked”)&gt;</a:t>
                </a:r>
                <a:endParaRPr lang="ko-KR" altLang="en-US" dirty="0">
                  <a:latin typeface="윤고딕 Medium" panose="020B0600000101010101" charset="-127"/>
                  <a:ea typeface="윤고딕 Medium" panose="020B0600000101010101" charset="-127"/>
                </a:endParaRP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7F064DA4-8C92-4DF0-91AB-92BB93C32C47}"/>
                </a:ext>
              </a:extLst>
            </p:cNvPr>
            <p:cNvGrpSpPr/>
            <p:nvPr/>
          </p:nvGrpSpPr>
          <p:grpSpPr>
            <a:xfrm>
              <a:off x="13851341" y="5511432"/>
              <a:ext cx="4055659" cy="1765668"/>
              <a:chOff x="13851341" y="5359032"/>
              <a:chExt cx="4055659" cy="1765668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F4A37372-07D7-487C-875E-D491760D9B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851341" y="5835890"/>
                <a:ext cx="4055659" cy="1288810"/>
              </a:xfrm>
              <a:prstGeom prst="rect">
                <a:avLst/>
              </a:prstGeom>
              <a:ln w="28575">
                <a:solidFill>
                  <a:srgbClr val="7ED6C2"/>
                </a:solidFill>
              </a:ln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6BDBE7-B214-4E60-A159-96D9B7EC2905}"/>
                  </a:ext>
                </a:extLst>
              </p:cNvPr>
              <p:cNvSpPr txBox="1"/>
              <p:nvPr/>
            </p:nvSpPr>
            <p:spPr>
              <a:xfrm>
                <a:off x="14977585" y="5359032"/>
                <a:ext cx="17988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✅ </a:t>
                </a:r>
                <a:r>
                  <a:rPr lang="ko-KR" altLang="en-US" dirty="0">
                    <a:latin typeface="윤고딕 Medium" panose="020B0600000101010101" charset="-127"/>
                    <a:ea typeface="윤고딕 Medium" panose="020B0600000101010101" charset="-127"/>
                  </a:rPr>
                  <a:t>결과는 성공</a:t>
                </a:r>
                <a:r>
                  <a:rPr lang="en-US" altLang="ko-KR" dirty="0">
                    <a:latin typeface="윤고딕 Medium" panose="020B0600000101010101" charset="-127"/>
                    <a:ea typeface="윤고딕 Medium" panose="020B0600000101010101" charset="-127"/>
                  </a:rPr>
                  <a:t> </a:t>
                </a:r>
                <a:endParaRPr lang="ko-KR" altLang="en-US" dirty="0">
                  <a:latin typeface="윤고딕 Medium" panose="020B0600000101010101" charset="-127"/>
                  <a:ea typeface="윤고딕 Medium" panose="020B0600000101010101" charset="-127"/>
                </a:endParaRPr>
              </a:p>
            </p:txBody>
          </p:sp>
        </p:grpSp>
        <p:sp>
          <p:nvSpPr>
            <p:cNvPr id="42" name="화살표: 오른쪽 41">
              <a:extLst>
                <a:ext uri="{FF2B5EF4-FFF2-40B4-BE49-F238E27FC236}">
                  <a16:creationId xmlns:a16="http://schemas.microsoft.com/office/drawing/2014/main" id="{7B6CCD28-56B6-4373-A2B3-20E2812D8812}"/>
                </a:ext>
              </a:extLst>
            </p:cNvPr>
            <p:cNvSpPr/>
            <p:nvPr/>
          </p:nvSpPr>
          <p:spPr>
            <a:xfrm>
              <a:off x="12349940" y="6345965"/>
              <a:ext cx="1223256" cy="406307"/>
            </a:xfrm>
            <a:prstGeom prst="rightArrow">
              <a:avLst>
                <a:gd name="adj1" fmla="val 50000"/>
                <a:gd name="adj2" fmla="val 108709"/>
              </a:avLst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8A40789-BF57-487F-82FD-FA0ECAD91EB1}"/>
                </a:ext>
              </a:extLst>
            </p:cNvPr>
            <p:cNvSpPr/>
            <p:nvPr/>
          </p:nvSpPr>
          <p:spPr>
            <a:xfrm>
              <a:off x="8991600" y="7577166"/>
              <a:ext cx="2514600" cy="6905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69E18D3-DD4F-4894-BF35-AA77266A0F6C}"/>
                </a:ext>
              </a:extLst>
            </p:cNvPr>
            <p:cNvSpPr/>
            <p:nvPr/>
          </p:nvSpPr>
          <p:spPr>
            <a:xfrm>
              <a:off x="14832106" y="6589762"/>
              <a:ext cx="359178" cy="14049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6104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D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A4B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408296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3463" y="172752"/>
            <a:ext cx="17941074" cy="9941496"/>
            <a:chOff x="0" y="0"/>
            <a:chExt cx="4725221" cy="26183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25221" cy="2618336"/>
            </a:xfrm>
            <a:custGeom>
              <a:avLst/>
              <a:gdLst/>
              <a:ahLst/>
              <a:cxnLst/>
              <a:rect l="l" t="t" r="r" b="b"/>
              <a:pathLst>
                <a:path w="4725221" h="2618336">
                  <a:moveTo>
                    <a:pt x="0" y="0"/>
                  </a:moveTo>
                  <a:lnTo>
                    <a:pt x="4725221" y="0"/>
                  </a:lnTo>
                  <a:lnTo>
                    <a:pt x="4725221" y="2618336"/>
                  </a:lnTo>
                  <a:lnTo>
                    <a:pt x="0" y="2618336"/>
                  </a:lnTo>
                  <a:close/>
                </a:path>
              </a:pathLst>
            </a:custGeom>
            <a:solidFill>
              <a:srgbClr val="FAF8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4725221" cy="2618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948547" y="2990852"/>
            <a:ext cx="16390906" cy="0"/>
          </a:xfrm>
          <a:prstGeom prst="line">
            <a:avLst/>
          </a:prstGeom>
          <a:ln w="9525" cap="flat">
            <a:solidFill>
              <a:srgbClr val="867C6E">
                <a:alpha val="52941"/>
              </a:srgbClr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4979610" y="1435926"/>
            <a:ext cx="8328781" cy="847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6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901" b="0" i="0" u="none" strike="noStrike" kern="1200" cap="none" spc="-586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모바일 취약점 상세 분석</a:t>
            </a:r>
            <a:endParaRPr kumimoji="0" lang="en-US" sz="6901" b="0" i="0" u="none" strike="noStrike" kern="1200" cap="none" spc="-586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086784" y="1139889"/>
            <a:ext cx="4114432" cy="140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Detailed </a:t>
            </a:r>
            <a:r>
              <a:rPr kumimoji="0" lang="en-US" sz="1232" b="1" i="0" u="none" strike="noStrike" kern="1200" cap="none" spc="146" normalizeH="0" baseline="0" noProof="0" dirty="0" err="1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Vulenerability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52A4BA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Analysis</a:t>
            </a: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65DD4D64-D180-4141-AC05-DC4B99863890}"/>
              </a:ext>
            </a:extLst>
          </p:cNvPr>
          <p:cNvSpPr txBox="1"/>
          <p:nvPr/>
        </p:nvSpPr>
        <p:spPr>
          <a:xfrm>
            <a:off x="5604554" y="2471766"/>
            <a:ext cx="7078892" cy="261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77" normalizeH="0" baseline="0" noProof="0" dirty="0">
                <a:ln>
                  <a:noFill/>
                </a:ln>
                <a:solidFill>
                  <a:prstClr val="black">
                    <a:alpha val="76863"/>
                  </a:prst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Exported Activity (</a:t>
            </a:r>
            <a:r>
              <a:rPr kumimoji="0" lang="ko-KR" altLang="en-US" sz="2800" b="1" i="0" u="none" strike="noStrike" kern="1200" cap="none" spc="-77" normalizeH="0" baseline="0" noProof="0" dirty="0">
                <a:ln>
                  <a:noFill/>
                </a:ln>
                <a:solidFill>
                  <a:prstClr val="black">
                    <a:alpha val="76863"/>
                  </a:prst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컴포넌트 노출</a:t>
            </a:r>
            <a:r>
              <a:rPr kumimoji="0" lang="en-US" altLang="ko-KR" sz="2800" b="1" i="0" u="none" strike="noStrike" kern="1200" cap="none" spc="-77" normalizeH="0" baseline="0" noProof="0" dirty="0">
                <a:ln>
                  <a:noFill/>
                </a:ln>
                <a:solidFill>
                  <a:prstClr val="black">
                    <a:alpha val="76863"/>
                  </a:prst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)</a:t>
            </a:r>
            <a:r>
              <a:rPr kumimoji="0" lang="en-US" sz="2800" b="1" i="0" u="none" strike="noStrike" kern="1200" cap="none" spc="-77" normalizeH="0" baseline="0" noProof="0" dirty="0">
                <a:ln>
                  <a:noFill/>
                </a:ln>
                <a:solidFill>
                  <a:prstClr val="black">
                    <a:alpha val="76863"/>
                  </a:prst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 </a:t>
            </a:r>
            <a:r>
              <a:rPr kumimoji="0" lang="en-US" sz="2800" b="1" i="0" u="none" strike="noStrike" kern="1200" cap="none" spc="-77" normalizeH="0" baseline="0" noProof="0" dirty="0">
                <a:ln>
                  <a:noFill/>
                </a:ln>
                <a:solidFill>
                  <a:srgbClr val="FF0000">
                    <a:alpha val="76863"/>
                  </a:srgb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(High)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A8A35E6-3C3F-46F8-A93F-44B087AF283E}"/>
              </a:ext>
            </a:extLst>
          </p:cNvPr>
          <p:cNvGrpSpPr/>
          <p:nvPr/>
        </p:nvGrpSpPr>
        <p:grpSpPr>
          <a:xfrm>
            <a:off x="483043" y="3162300"/>
            <a:ext cx="8074549" cy="6519193"/>
            <a:chOff x="1016627" y="3162300"/>
            <a:chExt cx="8074549" cy="6519193"/>
          </a:xfrm>
        </p:grpSpPr>
        <p:sp>
          <p:nvSpPr>
            <p:cNvPr id="14" name="TextBox 14"/>
            <p:cNvSpPr txBox="1"/>
            <p:nvPr/>
          </p:nvSpPr>
          <p:spPr>
            <a:xfrm>
              <a:off x="1079891" y="4174530"/>
              <a:ext cx="6921293" cy="8165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ts val="32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sz="2416" b="0" i="0" u="none" strike="noStrike" kern="1200" cap="none" spc="-4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윤고딕 Medium"/>
                  <a:ea typeface="윤고딕 Medium"/>
                  <a:cs typeface="윤고딕 Medium"/>
                  <a:sym typeface="윤고딕 Medium"/>
                </a:rPr>
                <a:t>OWASP MASVS: Improper Platform Usage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ts val="32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2416" b="0" i="0" u="none" strike="noStrike" kern="1200" cap="none" spc="-4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윤고딕 Medium"/>
                  <a:ea typeface="윤고딕 Medium"/>
                  <a:cs typeface="윤고딕 Medium"/>
                  <a:sym typeface="윤고딕 Medium"/>
                </a:rPr>
                <a:t>발생 위치</a:t>
              </a:r>
              <a:r>
                <a:rPr kumimoji="0" lang="en-US" altLang="ko-KR" sz="2416" b="0" i="0" u="none" strike="noStrike" kern="1200" cap="none" spc="-4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윤고딕 Medium"/>
                  <a:ea typeface="윤고딕 Medium"/>
                  <a:cs typeface="윤고딕 Medium"/>
                  <a:sym typeface="윤고딕 Medium"/>
                </a:rPr>
                <a:t>: </a:t>
              </a:r>
              <a:r>
                <a:rPr lang="en-US" altLang="ko-KR" sz="2416" spc="-4" dirty="0">
                  <a:solidFill>
                    <a:srgbClr val="231F2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Android</a:t>
              </a:r>
              <a:r>
                <a:rPr lang="ko-KR" altLang="en-US" sz="2416" spc="-4" dirty="0">
                  <a:solidFill>
                    <a:srgbClr val="231F2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 </a:t>
              </a:r>
              <a:r>
                <a:rPr lang="en-US" altLang="ko-KR" sz="2416" spc="-4" dirty="0">
                  <a:solidFill>
                    <a:srgbClr val="231F2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Activity</a:t>
              </a:r>
              <a:r>
                <a:rPr lang="ko-KR" altLang="en-US" sz="2416" spc="-4" dirty="0">
                  <a:solidFill>
                    <a:srgbClr val="231F2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 컴포넌트</a:t>
              </a:r>
              <a:endParaRPr kumimoji="0" 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72183" y="6265937"/>
              <a:ext cx="6243201" cy="8165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ts val="32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2416" b="0" i="0" u="none" strike="noStrike" kern="1200" cap="none" spc="-4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윤고딕 Medium"/>
                  <a:ea typeface="윤고딕 Medium"/>
                  <a:cs typeface="윤고딕 Medium"/>
                  <a:sym typeface="윤고딕 Medium"/>
                </a:rPr>
                <a:t>외부 앱에서 내부 </a:t>
              </a:r>
              <a:r>
                <a:rPr kumimoji="0" lang="en-US" altLang="ko-KR" sz="2416" b="0" i="0" u="none" strike="noStrike" kern="1200" cap="none" spc="-4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윤고딕 Medium"/>
                  <a:ea typeface="윤고딕 Medium"/>
                  <a:cs typeface="윤고딕 Medium"/>
                  <a:sym typeface="윤고딕 Medium"/>
                </a:rPr>
                <a:t>Activity </a:t>
              </a:r>
              <a:r>
                <a:rPr kumimoji="0" lang="ko-KR" altLang="en-US" sz="2416" b="0" i="0" u="none" strike="noStrike" kern="1200" cap="none" spc="-4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윤고딕 Medium"/>
                  <a:ea typeface="윤고딕 Medium"/>
                  <a:cs typeface="윤고딕 Medium"/>
                  <a:sym typeface="윤고딕 Medium"/>
                </a:rPr>
                <a:t>직접 호출 가능</a:t>
              </a:r>
              <a:endParaRPr kumimoji="0" lang="en-US" altLang="ko-KR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ts val="32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ko-KR" altLang="en-US" sz="2416" spc="-4" dirty="0">
                  <a:solidFill>
                    <a:srgbClr val="231F2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인증 절차를 우회하여 내부 화면 접근</a:t>
              </a:r>
              <a:endParaRPr kumimoji="0" 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25356" y="8441730"/>
              <a:ext cx="8065820" cy="12397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ts val="32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2416" b="0" i="0" u="none" strike="noStrike" kern="1200" cap="none" spc="-4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윤고딕 Medium"/>
                  <a:ea typeface="윤고딕 Medium"/>
                  <a:cs typeface="윤고딕 Medium"/>
                  <a:sym typeface="윤고딕 Medium"/>
                </a:rPr>
                <a:t>인증 우회 가능</a:t>
              </a:r>
              <a:endParaRPr kumimoji="0" lang="en-US" altLang="ko-KR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ts val="32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ko-KR" altLang="en-US" sz="2416" spc="-4" dirty="0">
                  <a:solidFill>
                    <a:srgbClr val="231F2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권한 없는 기능 접근 및 데이터 노출</a:t>
              </a:r>
              <a:endParaRPr lang="en-US" altLang="ko-KR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ts val="32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2416" b="0" i="0" u="none" strike="noStrike" kern="1200" cap="none" spc="-4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윤고딕 Medium"/>
                  <a:ea typeface="윤고딕 Medium"/>
                  <a:cs typeface="윤고딕 Medium"/>
                  <a:sym typeface="윤고딕 Medium"/>
                </a:rPr>
                <a:t>서비스 비즈니스 로직 악용 가능</a:t>
              </a:r>
              <a:endParaRPr kumimoji="0" 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endParaRPr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1025356" y="3162300"/>
              <a:ext cx="1870244" cy="850248"/>
              <a:chOff x="0" y="0"/>
              <a:chExt cx="492575" cy="223934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492575" cy="223934"/>
              </a:xfrm>
              <a:custGeom>
                <a:avLst/>
                <a:gdLst/>
                <a:ahLst/>
                <a:cxnLst/>
                <a:rect l="l" t="t" r="r" b="b"/>
                <a:pathLst>
                  <a:path w="492575" h="223934">
                    <a:moveTo>
                      <a:pt x="111967" y="0"/>
                    </a:moveTo>
                    <a:lnTo>
                      <a:pt x="380608" y="0"/>
                    </a:lnTo>
                    <a:cubicBezTo>
                      <a:pt x="410303" y="0"/>
                      <a:pt x="438782" y="11796"/>
                      <a:pt x="459780" y="32794"/>
                    </a:cubicBezTo>
                    <a:cubicBezTo>
                      <a:pt x="480778" y="53792"/>
                      <a:pt x="492575" y="82271"/>
                      <a:pt x="492575" y="111967"/>
                    </a:cubicBezTo>
                    <a:lnTo>
                      <a:pt x="492575" y="111967"/>
                    </a:lnTo>
                    <a:cubicBezTo>
                      <a:pt x="492575" y="141662"/>
                      <a:pt x="480778" y="170141"/>
                      <a:pt x="459780" y="191139"/>
                    </a:cubicBezTo>
                    <a:cubicBezTo>
                      <a:pt x="438782" y="212137"/>
                      <a:pt x="410303" y="223934"/>
                      <a:pt x="380608" y="223934"/>
                    </a:cubicBezTo>
                    <a:lnTo>
                      <a:pt x="111967" y="223934"/>
                    </a:lnTo>
                    <a:cubicBezTo>
                      <a:pt x="82271" y="223934"/>
                      <a:pt x="53792" y="212137"/>
                      <a:pt x="32794" y="191139"/>
                    </a:cubicBezTo>
                    <a:cubicBezTo>
                      <a:pt x="11796" y="170141"/>
                      <a:pt x="0" y="141662"/>
                      <a:pt x="0" y="111967"/>
                    </a:cubicBezTo>
                    <a:lnTo>
                      <a:pt x="0" y="111967"/>
                    </a:lnTo>
                    <a:cubicBezTo>
                      <a:pt x="0" y="82271"/>
                      <a:pt x="11796" y="53792"/>
                      <a:pt x="32794" y="32794"/>
                    </a:cubicBezTo>
                    <a:cubicBezTo>
                      <a:pt x="53792" y="11796"/>
                      <a:pt x="82271" y="0"/>
                      <a:pt x="111967" y="0"/>
                    </a:cubicBezTo>
                    <a:close/>
                  </a:path>
                </a:pathLst>
              </a:custGeom>
              <a:solidFill>
                <a:srgbClr val="FF6D2F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0"/>
                <a:ext cx="492575" cy="2239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1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1016627" y="5263388"/>
              <a:ext cx="1870244" cy="850248"/>
              <a:chOff x="0" y="0"/>
              <a:chExt cx="492575" cy="223934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492575" cy="223934"/>
              </a:xfrm>
              <a:custGeom>
                <a:avLst/>
                <a:gdLst/>
                <a:ahLst/>
                <a:cxnLst/>
                <a:rect l="l" t="t" r="r" b="b"/>
                <a:pathLst>
                  <a:path w="492575" h="223934">
                    <a:moveTo>
                      <a:pt x="111967" y="0"/>
                    </a:moveTo>
                    <a:lnTo>
                      <a:pt x="380608" y="0"/>
                    </a:lnTo>
                    <a:cubicBezTo>
                      <a:pt x="410303" y="0"/>
                      <a:pt x="438782" y="11796"/>
                      <a:pt x="459780" y="32794"/>
                    </a:cubicBezTo>
                    <a:cubicBezTo>
                      <a:pt x="480778" y="53792"/>
                      <a:pt x="492575" y="82271"/>
                      <a:pt x="492575" y="111967"/>
                    </a:cubicBezTo>
                    <a:lnTo>
                      <a:pt x="492575" y="111967"/>
                    </a:lnTo>
                    <a:cubicBezTo>
                      <a:pt x="492575" y="141662"/>
                      <a:pt x="480778" y="170141"/>
                      <a:pt x="459780" y="191139"/>
                    </a:cubicBezTo>
                    <a:cubicBezTo>
                      <a:pt x="438782" y="212137"/>
                      <a:pt x="410303" y="223934"/>
                      <a:pt x="380608" y="223934"/>
                    </a:cubicBezTo>
                    <a:lnTo>
                      <a:pt x="111967" y="223934"/>
                    </a:lnTo>
                    <a:cubicBezTo>
                      <a:pt x="82271" y="223934"/>
                      <a:pt x="53792" y="212137"/>
                      <a:pt x="32794" y="191139"/>
                    </a:cubicBezTo>
                    <a:cubicBezTo>
                      <a:pt x="11796" y="170141"/>
                      <a:pt x="0" y="141662"/>
                      <a:pt x="0" y="111967"/>
                    </a:cubicBezTo>
                    <a:lnTo>
                      <a:pt x="0" y="111967"/>
                    </a:lnTo>
                    <a:cubicBezTo>
                      <a:pt x="0" y="82271"/>
                      <a:pt x="11796" y="53792"/>
                      <a:pt x="32794" y="32794"/>
                    </a:cubicBezTo>
                    <a:cubicBezTo>
                      <a:pt x="53792" y="11796"/>
                      <a:pt x="82271" y="0"/>
                      <a:pt x="111967" y="0"/>
                    </a:cubicBezTo>
                    <a:close/>
                  </a:path>
                </a:pathLst>
              </a:custGeom>
              <a:solidFill>
                <a:srgbClr val="52A4BA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0"/>
                <a:ext cx="492575" cy="2239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1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1016627" y="7417452"/>
              <a:ext cx="1870244" cy="850248"/>
              <a:chOff x="0" y="0"/>
              <a:chExt cx="492575" cy="22393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492575" cy="223934"/>
              </a:xfrm>
              <a:custGeom>
                <a:avLst/>
                <a:gdLst/>
                <a:ahLst/>
                <a:cxnLst/>
                <a:rect l="l" t="t" r="r" b="b"/>
                <a:pathLst>
                  <a:path w="492575" h="223934">
                    <a:moveTo>
                      <a:pt x="111967" y="0"/>
                    </a:moveTo>
                    <a:lnTo>
                      <a:pt x="380608" y="0"/>
                    </a:lnTo>
                    <a:cubicBezTo>
                      <a:pt x="410303" y="0"/>
                      <a:pt x="438782" y="11796"/>
                      <a:pt x="459780" y="32794"/>
                    </a:cubicBezTo>
                    <a:cubicBezTo>
                      <a:pt x="480778" y="53792"/>
                      <a:pt x="492575" y="82271"/>
                      <a:pt x="492575" y="111967"/>
                    </a:cubicBezTo>
                    <a:lnTo>
                      <a:pt x="492575" y="111967"/>
                    </a:lnTo>
                    <a:cubicBezTo>
                      <a:pt x="492575" y="141662"/>
                      <a:pt x="480778" y="170141"/>
                      <a:pt x="459780" y="191139"/>
                    </a:cubicBezTo>
                    <a:cubicBezTo>
                      <a:pt x="438782" y="212137"/>
                      <a:pt x="410303" y="223934"/>
                      <a:pt x="380608" y="223934"/>
                    </a:cubicBezTo>
                    <a:lnTo>
                      <a:pt x="111967" y="223934"/>
                    </a:lnTo>
                    <a:cubicBezTo>
                      <a:pt x="82271" y="223934"/>
                      <a:pt x="53792" y="212137"/>
                      <a:pt x="32794" y="191139"/>
                    </a:cubicBezTo>
                    <a:cubicBezTo>
                      <a:pt x="11796" y="170141"/>
                      <a:pt x="0" y="141662"/>
                      <a:pt x="0" y="111967"/>
                    </a:cubicBezTo>
                    <a:lnTo>
                      <a:pt x="0" y="111967"/>
                    </a:lnTo>
                    <a:cubicBezTo>
                      <a:pt x="0" y="82271"/>
                      <a:pt x="11796" y="53792"/>
                      <a:pt x="32794" y="32794"/>
                    </a:cubicBezTo>
                    <a:cubicBezTo>
                      <a:pt x="53792" y="11796"/>
                      <a:pt x="82271" y="0"/>
                      <a:pt x="111967" y="0"/>
                    </a:cubicBezTo>
                    <a:close/>
                  </a:path>
                </a:pathLst>
              </a:custGeom>
              <a:solidFill>
                <a:srgbClr val="867C6E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0"/>
                <a:ext cx="492575" cy="2239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1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1138575" y="3420960"/>
              <a:ext cx="1640726" cy="399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98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138575" y="5522048"/>
              <a:ext cx="1640726" cy="399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98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108" b="0" i="0" u="none" strike="noStrike" kern="1200" cap="none" spc="-189" normalizeH="0" baseline="0" noProof="0" dirty="0">
                  <a:ln>
                    <a:noFill/>
                  </a:ln>
                  <a:solidFill>
                    <a:srgbClr val="FAF8F5"/>
                  </a:solidFill>
                  <a:effectLst/>
                  <a:uLnTx/>
                  <a:uFillTx/>
                  <a:latin typeface="210 다락방"/>
                  <a:ea typeface="210 다락방"/>
                  <a:cs typeface="210 다락방"/>
                  <a:sym typeface="210 다락방"/>
                </a:rPr>
                <a:t>시나리오</a:t>
              </a:r>
              <a:endParaRPr kumimoji="0" 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138575" y="7676112"/>
              <a:ext cx="1640726" cy="399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98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108" b="0" i="0" u="none" strike="noStrike" kern="1200" cap="none" spc="-189" normalizeH="0" baseline="0" noProof="0" dirty="0">
                  <a:ln>
                    <a:noFill/>
                  </a:ln>
                  <a:solidFill>
                    <a:srgbClr val="FAF8F5"/>
                  </a:solidFill>
                  <a:effectLst/>
                  <a:uLnTx/>
                  <a:uFillTx/>
                  <a:latin typeface="210 다락방"/>
                  <a:ea typeface="210 다락방"/>
                  <a:cs typeface="210 다락방"/>
                  <a:sym typeface="210 다락방"/>
                </a:rPr>
                <a:t>보안 영향</a:t>
              </a:r>
              <a:endParaRPr kumimoji="0" 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endParaRPr>
            </a:p>
          </p:txBody>
        </p:sp>
        <p:sp>
          <p:nvSpPr>
            <p:cNvPr id="34" name="TextBox 27">
              <a:extLst>
                <a:ext uri="{FF2B5EF4-FFF2-40B4-BE49-F238E27FC236}">
                  <a16:creationId xmlns:a16="http://schemas.microsoft.com/office/drawing/2014/main" id="{6E2AE3C7-2517-4305-B74E-BE0190201A56}"/>
                </a:ext>
              </a:extLst>
            </p:cNvPr>
            <p:cNvSpPr txBox="1"/>
            <p:nvPr/>
          </p:nvSpPr>
          <p:spPr>
            <a:xfrm>
              <a:off x="1138575" y="3384095"/>
              <a:ext cx="1640726" cy="399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98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108" b="0" i="0" u="none" strike="noStrike" kern="1200" cap="none" spc="-189" normalizeH="0" baseline="0" noProof="0" dirty="0">
                  <a:ln>
                    <a:noFill/>
                  </a:ln>
                  <a:solidFill>
                    <a:srgbClr val="FAF8F5"/>
                  </a:solidFill>
                  <a:effectLst/>
                  <a:uLnTx/>
                  <a:uFillTx/>
                  <a:latin typeface="210 다락방"/>
                  <a:ea typeface="210 다락방"/>
                  <a:cs typeface="210 다락방"/>
                  <a:sym typeface="210 다락방"/>
                </a:rPr>
                <a:t>개요</a:t>
              </a:r>
              <a:endParaRPr kumimoji="0" 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2527C0F-7777-42F2-B401-802DF5C8CA12}"/>
              </a:ext>
            </a:extLst>
          </p:cNvPr>
          <p:cNvGrpSpPr/>
          <p:nvPr/>
        </p:nvGrpSpPr>
        <p:grpSpPr>
          <a:xfrm>
            <a:off x="6934200" y="3238500"/>
            <a:ext cx="11125200" cy="6629400"/>
            <a:chOff x="6934200" y="3238500"/>
            <a:chExt cx="11125200" cy="662940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8C22DF6-AFAA-4C5D-BB9B-CF101D692DA8}"/>
                </a:ext>
              </a:extLst>
            </p:cNvPr>
            <p:cNvGrpSpPr/>
            <p:nvPr/>
          </p:nvGrpSpPr>
          <p:grpSpPr>
            <a:xfrm>
              <a:off x="6934200" y="3238500"/>
              <a:ext cx="4972338" cy="4746253"/>
              <a:chOff x="6813262" y="2781300"/>
              <a:chExt cx="4972338" cy="4746253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BD8E452-B00D-4E81-90FF-1E6AB041F6EA}"/>
                  </a:ext>
                </a:extLst>
              </p:cNvPr>
              <p:cNvSpPr txBox="1"/>
              <p:nvPr/>
            </p:nvSpPr>
            <p:spPr>
              <a:xfrm>
                <a:off x="6813262" y="2781300"/>
                <a:ext cx="49723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윤고딕 Medium" panose="020B0600000101010101" charset="-127"/>
                    <a:ea typeface="윤고딕 Medium" panose="020B0600000101010101" charset="-127"/>
                  </a:rPr>
                  <a:t>⚠ 정상 로그인 후 상품을 장바구니에 담은 상태  </a:t>
                </a:r>
              </a:p>
            </p:txBody>
          </p: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398E3E46-E4BE-4DE5-9470-DCA4A69B2497}"/>
                  </a:ext>
                </a:extLst>
              </p:cNvPr>
              <p:cNvPicPr/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48600" y="3236717"/>
                <a:ext cx="3223673" cy="4290836"/>
              </a:xfrm>
              <a:prstGeom prst="rect">
                <a:avLst/>
              </a:prstGeom>
              <a:ln w="28575">
                <a:solidFill>
                  <a:srgbClr val="7ED6C2"/>
                </a:solidFill>
              </a:ln>
            </p:spPr>
          </p:pic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1A0FCCD-763D-4611-86E9-38CE66D62D4D}"/>
                </a:ext>
              </a:extLst>
            </p:cNvPr>
            <p:cNvGrpSpPr/>
            <p:nvPr/>
          </p:nvGrpSpPr>
          <p:grpSpPr>
            <a:xfrm>
              <a:off x="10287698" y="5524500"/>
              <a:ext cx="7771702" cy="4343400"/>
              <a:chOff x="10287698" y="5600700"/>
              <a:chExt cx="7771702" cy="4343400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5061AFEE-A07B-4F43-8481-E1D2C4E5F573}"/>
                  </a:ext>
                </a:extLst>
              </p:cNvPr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11000" y="5600700"/>
                <a:ext cx="5056133" cy="3923986"/>
              </a:xfrm>
              <a:prstGeom prst="rect">
                <a:avLst/>
              </a:prstGeom>
              <a:ln w="28575">
                <a:solidFill>
                  <a:srgbClr val="7ED6C2"/>
                </a:solidFill>
              </a:ln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A91B3F3-875D-4A5F-BE65-AB2B276F1B68}"/>
                  </a:ext>
                </a:extLst>
              </p:cNvPr>
              <p:cNvSpPr txBox="1"/>
              <p:nvPr/>
            </p:nvSpPr>
            <p:spPr>
              <a:xfrm>
                <a:off x="10287698" y="9574768"/>
                <a:ext cx="77717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윤고딕 Medium" panose="020B0600000101010101" charset="-127"/>
                    <a:ea typeface="윤고딕 Medium" panose="020B0600000101010101" charset="-127"/>
                  </a:rPr>
                  <a:t>⚠ 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윤고딕 Medium" panose="020B0600000101010101" charset="-127"/>
                    <a:ea typeface="윤고딕 Medium" panose="020B0600000101010101" charset="-127"/>
                  </a:rPr>
                  <a:t>Exported Activity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윤고딕 Medium" panose="020B0600000101010101" charset="-127"/>
                    <a:ea typeface="윤고딕 Medium" panose="020B0600000101010101" charset="-127"/>
                  </a:rPr>
                  <a:t>로 인해 결제 승인 검증이 우회 가능한 취약 코드 확인  </a:t>
                </a:r>
              </a:p>
            </p:txBody>
          </p:sp>
        </p:grpSp>
        <p:sp>
          <p:nvSpPr>
            <p:cNvPr id="38" name="화살표: 오른쪽 37">
              <a:extLst>
                <a:ext uri="{FF2B5EF4-FFF2-40B4-BE49-F238E27FC236}">
                  <a16:creationId xmlns:a16="http://schemas.microsoft.com/office/drawing/2014/main" id="{6E6C006E-E4CE-4547-BC11-B31FA26785FB}"/>
                </a:ext>
              </a:extLst>
            </p:cNvPr>
            <p:cNvSpPr/>
            <p:nvPr/>
          </p:nvSpPr>
          <p:spPr>
            <a:xfrm rot="2267365">
              <a:off x="11294910" y="4798341"/>
              <a:ext cx="1223256" cy="406307"/>
            </a:xfrm>
            <a:prstGeom prst="rightArrow">
              <a:avLst>
                <a:gd name="adj1" fmla="val 50000"/>
                <a:gd name="adj2" fmla="val 108709"/>
              </a:avLst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0633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D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A4B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408296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3463" y="172752"/>
            <a:ext cx="17941074" cy="9941496"/>
            <a:chOff x="0" y="0"/>
            <a:chExt cx="4725221" cy="26183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25221" cy="2618336"/>
            </a:xfrm>
            <a:custGeom>
              <a:avLst/>
              <a:gdLst/>
              <a:ahLst/>
              <a:cxnLst/>
              <a:rect l="l" t="t" r="r" b="b"/>
              <a:pathLst>
                <a:path w="4725221" h="2618336">
                  <a:moveTo>
                    <a:pt x="0" y="0"/>
                  </a:moveTo>
                  <a:lnTo>
                    <a:pt x="4725221" y="0"/>
                  </a:lnTo>
                  <a:lnTo>
                    <a:pt x="4725221" y="2618336"/>
                  </a:lnTo>
                  <a:lnTo>
                    <a:pt x="0" y="2618336"/>
                  </a:lnTo>
                  <a:close/>
                </a:path>
              </a:pathLst>
            </a:custGeom>
            <a:solidFill>
              <a:srgbClr val="FAF8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4725221" cy="2618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859093" y="2281483"/>
            <a:ext cx="5812096" cy="3799658"/>
          </a:xfrm>
          <a:custGeom>
            <a:avLst/>
            <a:gdLst/>
            <a:ahLst/>
            <a:cxnLst/>
            <a:rect l="l" t="t" r="r" b="b"/>
            <a:pathLst>
              <a:path w="5812096" h="3799658">
                <a:moveTo>
                  <a:pt x="0" y="0"/>
                </a:moveTo>
                <a:lnTo>
                  <a:pt x="5812096" y="0"/>
                </a:lnTo>
                <a:lnTo>
                  <a:pt x="5812096" y="3799658"/>
                </a:lnTo>
                <a:lnTo>
                  <a:pt x="0" y="3799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2047066" y="6850123"/>
            <a:ext cx="4563549" cy="905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25"/>
              </a:lnSpc>
            </a:pPr>
            <a:r>
              <a:rPr lang="en-US" sz="6901" spc="-586">
                <a:solidFill>
                  <a:srgbClr val="231F20"/>
                </a:solidFill>
                <a:latin typeface="210 다락방"/>
                <a:ea typeface="210 다락방"/>
                <a:cs typeface="210 다락방"/>
                <a:sym typeface="210 다락방"/>
              </a:rPr>
              <a:t>목차보기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085166" y="6554085"/>
            <a:ext cx="3024277" cy="153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3"/>
              </a:lnSpc>
            </a:pPr>
            <a:r>
              <a:rPr lang="en-US" sz="1232" b="1" spc="146">
                <a:solidFill>
                  <a:srgbClr val="867C6E">
                    <a:alpha val="4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TABLE OF CONTENTS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1E5F754-2FA6-4F95-9432-845EDCBBA1D9}"/>
              </a:ext>
            </a:extLst>
          </p:cNvPr>
          <p:cNvGrpSpPr/>
          <p:nvPr/>
        </p:nvGrpSpPr>
        <p:grpSpPr>
          <a:xfrm>
            <a:off x="9929693" y="1167365"/>
            <a:ext cx="6286704" cy="8090935"/>
            <a:chOff x="9929693" y="1167365"/>
            <a:chExt cx="6286704" cy="8090935"/>
          </a:xfrm>
        </p:grpSpPr>
        <p:sp>
          <p:nvSpPr>
            <p:cNvPr id="35" name="AutoShape 35"/>
            <p:cNvSpPr/>
            <p:nvPr/>
          </p:nvSpPr>
          <p:spPr>
            <a:xfrm flipV="1">
              <a:off x="9929693" y="1992313"/>
              <a:ext cx="6286704" cy="0"/>
            </a:xfrm>
            <a:prstGeom prst="line">
              <a:avLst/>
            </a:prstGeom>
            <a:ln w="9525" cap="flat">
              <a:solidFill>
                <a:srgbClr val="867C6E">
                  <a:alpha val="52941"/>
                </a:srgbClr>
              </a:solidFill>
              <a:prstDash val="lgDash"/>
              <a:headEnd type="none" w="sm" len="sm"/>
              <a:tailEnd type="none" w="sm" len="sm"/>
            </a:ln>
          </p:spPr>
        </p:sp>
        <p:sp>
          <p:nvSpPr>
            <p:cNvPr id="36" name="AutoShape 36"/>
            <p:cNvSpPr/>
            <p:nvPr/>
          </p:nvSpPr>
          <p:spPr>
            <a:xfrm>
              <a:off x="9929693" y="3059599"/>
              <a:ext cx="6286704" cy="0"/>
            </a:xfrm>
            <a:prstGeom prst="line">
              <a:avLst/>
            </a:prstGeom>
            <a:ln w="9525" cap="flat">
              <a:solidFill>
                <a:srgbClr val="867C6E">
                  <a:alpha val="52941"/>
                </a:srgbClr>
              </a:solidFill>
              <a:prstDash val="lgDash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>
              <a:off x="9929693" y="4130157"/>
              <a:ext cx="6286704" cy="0"/>
            </a:xfrm>
            <a:prstGeom prst="line">
              <a:avLst/>
            </a:prstGeom>
            <a:ln w="9525" cap="flat">
              <a:solidFill>
                <a:srgbClr val="867C6E">
                  <a:alpha val="52941"/>
                </a:srgbClr>
              </a:solidFill>
              <a:prstDash val="lgDash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>
              <a:off x="9929693" y="5198934"/>
              <a:ext cx="6286704" cy="0"/>
            </a:xfrm>
            <a:prstGeom prst="line">
              <a:avLst/>
            </a:prstGeom>
            <a:ln w="9525" cap="flat">
              <a:solidFill>
                <a:srgbClr val="867C6E">
                  <a:alpha val="52941"/>
                </a:srgbClr>
              </a:solidFill>
              <a:prstDash val="lgDash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>
              <a:off x="9929693" y="6264730"/>
              <a:ext cx="6286704" cy="0"/>
            </a:xfrm>
            <a:prstGeom prst="line">
              <a:avLst/>
            </a:prstGeom>
            <a:ln w="9525" cap="flat">
              <a:solidFill>
                <a:srgbClr val="867C6E">
                  <a:alpha val="52941"/>
                </a:srgbClr>
              </a:solidFill>
              <a:prstDash val="lgDash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>
              <a:off x="9929693" y="7333506"/>
              <a:ext cx="6286704" cy="0"/>
            </a:xfrm>
            <a:prstGeom prst="line">
              <a:avLst/>
            </a:prstGeom>
            <a:ln w="9525" cap="flat">
              <a:solidFill>
                <a:srgbClr val="867C6E">
                  <a:alpha val="52941"/>
                </a:srgbClr>
              </a:solidFill>
              <a:prstDash val="lgDash"/>
              <a:headEnd type="none" w="sm" len="sm"/>
              <a:tailEnd type="none" w="sm" len="sm"/>
            </a:ln>
          </p:spPr>
        </p:sp>
        <p:sp>
          <p:nvSpPr>
            <p:cNvPr id="41" name="AutoShape 40">
              <a:extLst>
                <a:ext uri="{FF2B5EF4-FFF2-40B4-BE49-F238E27FC236}">
                  <a16:creationId xmlns:a16="http://schemas.microsoft.com/office/drawing/2014/main" id="{2F24CE84-1F9F-41EE-BA6F-F3FD47E1E986}"/>
                </a:ext>
              </a:extLst>
            </p:cNvPr>
            <p:cNvSpPr/>
            <p:nvPr/>
          </p:nvSpPr>
          <p:spPr>
            <a:xfrm>
              <a:off x="9929693" y="8433177"/>
              <a:ext cx="6286704" cy="0"/>
            </a:xfrm>
            <a:prstGeom prst="line">
              <a:avLst/>
            </a:prstGeom>
            <a:ln w="9525" cap="flat">
              <a:solidFill>
                <a:srgbClr val="867C6E">
                  <a:alpha val="52941"/>
                </a:srgbClr>
              </a:solidFill>
              <a:prstDash val="lgDash"/>
              <a:headEnd type="none" w="sm" len="sm"/>
              <a:tailEnd type="none" w="sm" len="sm"/>
            </a:ln>
          </p:spPr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F842111-618D-4904-BBA7-0845097CAC99}"/>
                </a:ext>
              </a:extLst>
            </p:cNvPr>
            <p:cNvGrpSpPr/>
            <p:nvPr/>
          </p:nvGrpSpPr>
          <p:grpSpPr>
            <a:xfrm>
              <a:off x="9947353" y="3296599"/>
              <a:ext cx="5514589" cy="615553"/>
              <a:chOff x="9947353" y="3893122"/>
              <a:chExt cx="5514589" cy="615553"/>
            </a:xfrm>
          </p:grpSpPr>
          <p:grpSp>
            <p:nvGrpSpPr>
              <p:cNvPr id="12" name="Group 12"/>
              <p:cNvGrpSpPr/>
              <p:nvPr/>
            </p:nvGrpSpPr>
            <p:grpSpPr>
              <a:xfrm>
                <a:off x="9947353" y="3950320"/>
                <a:ext cx="551446" cy="551446"/>
                <a:chOff x="0" y="0"/>
                <a:chExt cx="812800" cy="812800"/>
              </a:xfrm>
            </p:grpSpPr>
            <p:sp>
              <p:nvSpPr>
                <p:cNvPr id="13" name="Freeform 1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52A4BA"/>
                </a:solidFill>
              </p:spPr>
            </p:sp>
            <p:sp>
              <p:nvSpPr>
                <p:cNvPr id="14" name="TextBox 14"/>
                <p:cNvSpPr txBox="1"/>
                <p:nvPr/>
              </p:nvSpPr>
              <p:spPr>
                <a:xfrm>
                  <a:off x="76200" y="76200"/>
                  <a:ext cx="660400" cy="6604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179"/>
                    </a:lnSpc>
                  </a:pPr>
                  <a:endParaRPr>
                    <a:latin typeface="윤고딕 Medium" panose="020B0600000101010101" charset="-127"/>
                    <a:ea typeface="윤고딕 Medium" panose="020B0600000101010101" charset="-127"/>
                  </a:endParaRP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0DE5D40-6C25-4589-883C-0A808BEBB44F}"/>
                  </a:ext>
                </a:extLst>
              </p:cNvPr>
              <p:cNvSpPr txBox="1"/>
              <p:nvPr/>
            </p:nvSpPr>
            <p:spPr>
              <a:xfrm>
                <a:off x="10050881" y="4029166"/>
                <a:ext cx="34496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bg1"/>
                    </a:solidFill>
                    <a:latin typeface="윤고딕 Medium" panose="020B0600000101010101" charset="-127"/>
                    <a:ea typeface="윤고딕 Medium" panose="020B0600000101010101" charset="-127"/>
                  </a:rPr>
                  <a:t>3</a:t>
                </a:r>
                <a:endParaRPr lang="ko-KR" altLang="en-US" sz="2000" b="1" dirty="0">
                  <a:solidFill>
                    <a:schemeClr val="bg1"/>
                  </a:solidFill>
                  <a:latin typeface="윤고딕 Medium" panose="020B0600000101010101" charset="-127"/>
                  <a:ea typeface="윤고딕 Medium" panose="020B0600000101010101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1B28A29-89B7-4EDB-BC0F-7AE6A1874E4A}"/>
                  </a:ext>
                </a:extLst>
              </p:cNvPr>
              <p:cNvSpPr txBox="1"/>
              <p:nvPr/>
            </p:nvSpPr>
            <p:spPr>
              <a:xfrm>
                <a:off x="10705191" y="3893122"/>
                <a:ext cx="475675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400" spc="-289" dirty="0">
                    <a:solidFill>
                      <a:srgbClr val="231F20"/>
                    </a:solidFill>
                    <a:latin typeface="윤고딕 Medium" panose="020B0600000101010101" charset="-127"/>
                    <a:ea typeface="윤고딕 Medium" panose="020B0600000101010101" charset="-127"/>
                  </a:rPr>
                  <a:t>대상 시스템 및 테스트 환경</a:t>
                </a: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23C94B2A-828B-4979-BD4B-CCF0C572CC13}"/>
                </a:ext>
              </a:extLst>
            </p:cNvPr>
            <p:cNvGrpSpPr/>
            <p:nvPr/>
          </p:nvGrpSpPr>
          <p:grpSpPr>
            <a:xfrm>
              <a:off x="9947353" y="4361216"/>
              <a:ext cx="3800530" cy="615553"/>
              <a:chOff x="9947353" y="4957739"/>
              <a:chExt cx="3800530" cy="615553"/>
            </a:xfrm>
          </p:grpSpPr>
          <p:grpSp>
            <p:nvGrpSpPr>
              <p:cNvPr id="24" name="Group 24"/>
              <p:cNvGrpSpPr/>
              <p:nvPr/>
            </p:nvGrpSpPr>
            <p:grpSpPr>
              <a:xfrm>
                <a:off x="9947353" y="5020931"/>
                <a:ext cx="551446" cy="551446"/>
                <a:chOff x="0" y="0"/>
                <a:chExt cx="812800" cy="812800"/>
              </a:xfrm>
            </p:grpSpPr>
            <p:sp>
              <p:nvSpPr>
                <p:cNvPr id="25" name="Freeform 25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6D2F"/>
                </a:solidFill>
              </p:spPr>
            </p:sp>
            <p:sp>
              <p:nvSpPr>
                <p:cNvPr id="26" name="TextBox 26"/>
                <p:cNvSpPr txBox="1"/>
                <p:nvPr/>
              </p:nvSpPr>
              <p:spPr>
                <a:xfrm>
                  <a:off x="76200" y="76200"/>
                  <a:ext cx="660400" cy="6604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179"/>
                    </a:lnSpc>
                  </a:pPr>
                  <a:endParaRPr>
                    <a:latin typeface="윤고딕 Medium" panose="020B0600000101010101" charset="-127"/>
                    <a:ea typeface="윤고딕 Medium" panose="020B0600000101010101" charset="-127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F50B06C-E29D-49F4-934A-8871413D8A23}"/>
                  </a:ext>
                </a:extLst>
              </p:cNvPr>
              <p:cNvSpPr txBox="1"/>
              <p:nvPr/>
            </p:nvSpPr>
            <p:spPr>
              <a:xfrm>
                <a:off x="10050881" y="5097047"/>
                <a:ext cx="3465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bg1"/>
                    </a:solidFill>
                    <a:latin typeface="윤고딕 Medium" panose="020B0600000101010101" charset="-127"/>
                    <a:ea typeface="윤고딕 Medium" panose="020B0600000101010101" charset="-127"/>
                  </a:rPr>
                  <a:t>4</a:t>
                </a:r>
                <a:endParaRPr lang="ko-KR" altLang="en-US" sz="2000" b="1" dirty="0">
                  <a:solidFill>
                    <a:schemeClr val="bg1"/>
                  </a:solidFill>
                  <a:latin typeface="윤고딕 Medium" panose="020B0600000101010101" charset="-127"/>
                  <a:ea typeface="윤고딕 Medium" panose="020B0600000101010101" charset="-127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61F2525-F914-43FB-A58D-672864732C26}"/>
                  </a:ext>
                </a:extLst>
              </p:cNvPr>
              <p:cNvSpPr txBox="1"/>
              <p:nvPr/>
            </p:nvSpPr>
            <p:spPr>
              <a:xfrm>
                <a:off x="10705191" y="4957739"/>
                <a:ext cx="304269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400" spc="-289" dirty="0">
                    <a:solidFill>
                      <a:srgbClr val="231F20"/>
                    </a:solidFill>
                    <a:latin typeface="윤고딕 Medium" panose="020B0600000101010101" charset="-127"/>
                    <a:ea typeface="윤고딕 Medium" panose="020B0600000101010101" charset="-127"/>
                  </a:rPr>
                  <a:t>취약점 점검 요약</a:t>
                </a: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EE3A76A0-79DA-498F-9465-E365322B59D3}"/>
                </a:ext>
              </a:extLst>
            </p:cNvPr>
            <p:cNvGrpSpPr/>
            <p:nvPr/>
          </p:nvGrpSpPr>
          <p:grpSpPr>
            <a:xfrm>
              <a:off x="9947353" y="1167365"/>
              <a:ext cx="3299368" cy="615553"/>
              <a:chOff x="9947353" y="1763888"/>
              <a:chExt cx="3299368" cy="615553"/>
            </a:xfrm>
          </p:grpSpPr>
          <p:grpSp>
            <p:nvGrpSpPr>
              <p:cNvPr id="9" name="Group 9"/>
              <p:cNvGrpSpPr/>
              <p:nvPr/>
            </p:nvGrpSpPr>
            <p:grpSpPr>
              <a:xfrm>
                <a:off x="9947353" y="1809098"/>
                <a:ext cx="551446" cy="551446"/>
                <a:chOff x="0" y="0"/>
                <a:chExt cx="812800" cy="812800"/>
              </a:xfrm>
            </p:grpSpPr>
            <p:sp>
              <p:nvSpPr>
                <p:cNvPr id="10" name="Freeform 10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52A4BA"/>
                </a:solidFill>
              </p:spPr>
            </p:sp>
            <p:sp>
              <p:nvSpPr>
                <p:cNvPr id="11" name="TextBox 11"/>
                <p:cNvSpPr txBox="1"/>
                <p:nvPr/>
              </p:nvSpPr>
              <p:spPr>
                <a:xfrm>
                  <a:off x="76200" y="76200"/>
                  <a:ext cx="660400" cy="6604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179"/>
                    </a:lnSpc>
                  </a:pPr>
                  <a:endParaRPr>
                    <a:latin typeface="윤고딕 Medium" panose="020B0600000101010101" charset="-127"/>
                    <a:ea typeface="윤고딕 Medium" panose="020B0600000101010101" charset="-127"/>
                  </a:endParaRPr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85DBA11-3D2D-4581-9D67-FA4C9C4D111B}"/>
                  </a:ext>
                </a:extLst>
              </p:cNvPr>
              <p:cNvSpPr txBox="1"/>
              <p:nvPr/>
            </p:nvSpPr>
            <p:spPr>
              <a:xfrm>
                <a:off x="10064133" y="1893404"/>
                <a:ext cx="2936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bg1"/>
                    </a:solidFill>
                    <a:latin typeface="윤고딕 Medium" panose="020B0600000101010101" charset="-127"/>
                    <a:ea typeface="윤고딕 Medium" panose="020B0600000101010101" charset="-127"/>
                  </a:rPr>
                  <a:t>1</a:t>
                </a:r>
                <a:endParaRPr lang="ko-KR" altLang="en-US" sz="2000" b="1" dirty="0">
                  <a:solidFill>
                    <a:schemeClr val="bg1"/>
                  </a:solidFill>
                  <a:latin typeface="윤고딕 Medium" panose="020B0600000101010101" charset="-127"/>
                  <a:ea typeface="윤고딕 Medium" panose="020B0600000101010101" charset="-127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6475C91-F728-4B22-B300-1BFEA25D1EF5}"/>
                  </a:ext>
                </a:extLst>
              </p:cNvPr>
              <p:cNvSpPr txBox="1"/>
              <p:nvPr/>
            </p:nvSpPr>
            <p:spPr>
              <a:xfrm>
                <a:off x="10705191" y="1763888"/>
                <a:ext cx="2541530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400" spc="-289" dirty="0">
                    <a:solidFill>
                      <a:srgbClr val="231F20"/>
                    </a:solidFill>
                    <a:latin typeface="윤고딕 Medium" panose="020B0600000101010101" charset="-127"/>
                    <a:ea typeface="윤고딕 Medium" panose="020B0600000101010101" charset="-127"/>
                  </a:rPr>
                  <a:t>프로젝트</a:t>
                </a:r>
                <a:r>
                  <a:rPr lang="ko-KR" altLang="en-US" dirty="0">
                    <a:latin typeface="윤고딕 Medium" panose="020B0600000101010101" charset="-127"/>
                    <a:ea typeface="윤고딕 Medium" panose="020B0600000101010101" charset="-127"/>
                  </a:rPr>
                  <a:t> </a:t>
                </a:r>
                <a:r>
                  <a:rPr lang="ko-KR" altLang="en-US" sz="3400" spc="-289" dirty="0">
                    <a:solidFill>
                      <a:srgbClr val="231F20"/>
                    </a:solidFill>
                    <a:latin typeface="윤고딕 Medium" panose="020B0600000101010101" charset="-127"/>
                    <a:ea typeface="윤고딕 Medium" panose="020B0600000101010101" charset="-127"/>
                  </a:rPr>
                  <a:t>개요</a:t>
                </a: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EB31BBCE-7C21-4DE8-A8C2-CDE55B304110}"/>
                </a:ext>
              </a:extLst>
            </p:cNvPr>
            <p:cNvGrpSpPr/>
            <p:nvPr/>
          </p:nvGrpSpPr>
          <p:grpSpPr>
            <a:xfrm>
              <a:off x="9947353" y="2231982"/>
              <a:ext cx="3419208" cy="615553"/>
              <a:chOff x="9947353" y="2828505"/>
              <a:chExt cx="3419208" cy="615553"/>
            </a:xfrm>
          </p:grpSpPr>
          <p:grpSp>
            <p:nvGrpSpPr>
              <p:cNvPr id="21" name="Group 21"/>
              <p:cNvGrpSpPr/>
              <p:nvPr/>
            </p:nvGrpSpPr>
            <p:grpSpPr>
              <a:xfrm>
                <a:off x="9947353" y="2879709"/>
                <a:ext cx="551446" cy="551446"/>
                <a:chOff x="0" y="0"/>
                <a:chExt cx="812800" cy="812800"/>
              </a:xfrm>
            </p:grpSpPr>
            <p:sp>
              <p:nvSpPr>
                <p:cNvPr id="22" name="Freeform 22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6D2F"/>
                </a:solidFill>
              </p:spPr>
            </p:sp>
            <p:sp>
              <p:nvSpPr>
                <p:cNvPr id="23" name="TextBox 23"/>
                <p:cNvSpPr txBox="1"/>
                <p:nvPr/>
              </p:nvSpPr>
              <p:spPr>
                <a:xfrm>
                  <a:off x="76200" y="76200"/>
                  <a:ext cx="660400" cy="6604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179"/>
                    </a:lnSpc>
                  </a:pPr>
                  <a:endParaRPr>
                    <a:latin typeface="윤고딕 Medium" panose="020B0600000101010101" charset="-127"/>
                    <a:ea typeface="윤고딕 Medium" panose="020B0600000101010101" charset="-127"/>
                  </a:endParaRPr>
                </a:p>
              </p:txBody>
            </p:sp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45B7438-DE72-4E3B-B634-C8ECF272B909}"/>
                  </a:ext>
                </a:extLst>
              </p:cNvPr>
              <p:cNvSpPr txBox="1"/>
              <p:nvPr/>
            </p:nvSpPr>
            <p:spPr>
              <a:xfrm>
                <a:off x="10050881" y="2934781"/>
                <a:ext cx="34336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bg1"/>
                    </a:solidFill>
                    <a:latin typeface="윤고딕 Medium" panose="020B0600000101010101" charset="-127"/>
                    <a:ea typeface="윤고딕 Medium" panose="020B0600000101010101" charset="-127"/>
                  </a:rPr>
                  <a:t>2</a:t>
                </a:r>
                <a:endParaRPr lang="ko-KR" altLang="en-US" sz="2000" b="1" dirty="0">
                  <a:solidFill>
                    <a:schemeClr val="bg1"/>
                  </a:solidFill>
                  <a:latin typeface="윤고딕 Medium" panose="020B0600000101010101" charset="-127"/>
                  <a:ea typeface="윤고딕 Medium" panose="020B0600000101010101" charset="-127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4B09B67-8F76-4343-B912-AEF963AFB786}"/>
                  </a:ext>
                </a:extLst>
              </p:cNvPr>
              <p:cNvSpPr txBox="1"/>
              <p:nvPr/>
            </p:nvSpPr>
            <p:spPr>
              <a:xfrm>
                <a:off x="10705191" y="2828505"/>
                <a:ext cx="2661370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400" spc="-289" dirty="0">
                    <a:solidFill>
                      <a:srgbClr val="231F20"/>
                    </a:solidFill>
                    <a:latin typeface="윤고딕 Medium" panose="020B0600000101010101" charset="-127"/>
                    <a:ea typeface="윤고딕 Medium" panose="020B0600000101010101" charset="-127"/>
                  </a:rPr>
                  <a:t>팀 구성원 소개</a:t>
                </a:r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A7C655B5-FCF0-422F-B814-5064CA2489F8}"/>
                </a:ext>
              </a:extLst>
            </p:cNvPr>
            <p:cNvGrpSpPr/>
            <p:nvPr/>
          </p:nvGrpSpPr>
          <p:grpSpPr>
            <a:xfrm>
              <a:off x="9947353" y="7555067"/>
              <a:ext cx="5990296" cy="632620"/>
              <a:chOff x="9947353" y="8151590"/>
              <a:chExt cx="5990296" cy="632620"/>
            </a:xfrm>
          </p:grpSpPr>
          <p:grpSp>
            <p:nvGrpSpPr>
              <p:cNvPr id="18" name="Group 18"/>
              <p:cNvGrpSpPr/>
              <p:nvPr/>
            </p:nvGrpSpPr>
            <p:grpSpPr>
              <a:xfrm>
                <a:off x="9947353" y="8232764"/>
                <a:ext cx="551446" cy="551446"/>
                <a:chOff x="0" y="0"/>
                <a:chExt cx="812800" cy="812800"/>
              </a:xfrm>
            </p:grpSpPr>
            <p:sp>
              <p:nvSpPr>
                <p:cNvPr id="19" name="Freeform 1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52A4BA"/>
                </a:solidFill>
              </p:spPr>
            </p:sp>
            <p:sp>
              <p:nvSpPr>
                <p:cNvPr id="20" name="TextBox 20"/>
                <p:cNvSpPr txBox="1"/>
                <p:nvPr/>
              </p:nvSpPr>
              <p:spPr>
                <a:xfrm>
                  <a:off x="76200" y="76200"/>
                  <a:ext cx="660400" cy="6604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179"/>
                    </a:lnSpc>
                  </a:pPr>
                  <a:endParaRPr>
                    <a:latin typeface="윤고딕 Medium" panose="020B0600000101010101" charset="-127"/>
                    <a:ea typeface="윤고딕 Medium" panose="020B0600000101010101" charset="-127"/>
                  </a:endParaRPr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689F2A3-717B-4C83-9AC2-AE556A8175E3}"/>
                  </a:ext>
                </a:extLst>
              </p:cNvPr>
              <p:cNvSpPr txBox="1"/>
              <p:nvPr/>
            </p:nvSpPr>
            <p:spPr>
              <a:xfrm>
                <a:off x="10050881" y="8300690"/>
                <a:ext cx="3337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bg1"/>
                    </a:solidFill>
                    <a:latin typeface="윤고딕 Medium" panose="020B0600000101010101" charset="-127"/>
                    <a:ea typeface="윤고딕 Medium" panose="020B0600000101010101" charset="-127"/>
                  </a:rPr>
                  <a:t>7</a:t>
                </a:r>
                <a:endParaRPr lang="ko-KR" altLang="en-US" sz="2000" b="1" dirty="0">
                  <a:solidFill>
                    <a:schemeClr val="bg1"/>
                  </a:solidFill>
                  <a:latin typeface="윤고딕 Medium" panose="020B0600000101010101" charset="-127"/>
                  <a:ea typeface="윤고딕 Medium" panose="020B0600000101010101" charset="-127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419081F-7F9C-4262-A7B0-20952C0CCEB7}"/>
                  </a:ext>
                </a:extLst>
              </p:cNvPr>
              <p:cNvSpPr txBox="1"/>
              <p:nvPr/>
            </p:nvSpPr>
            <p:spPr>
              <a:xfrm>
                <a:off x="10705191" y="8151590"/>
                <a:ext cx="5232458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400" spc="-289" dirty="0">
                    <a:solidFill>
                      <a:srgbClr val="231F20"/>
                    </a:solidFill>
                    <a:latin typeface="윤고딕 Medium" panose="020B0600000101010101" charset="-127"/>
                    <a:ea typeface="윤고딕 Medium" panose="020B0600000101010101" charset="-127"/>
                  </a:rPr>
                  <a:t>보안 이벤트 탐지 및 관제 결과</a:t>
                </a:r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61EC22C5-C453-438A-A139-DB1398DE1504}"/>
                </a:ext>
              </a:extLst>
            </p:cNvPr>
            <p:cNvGrpSpPr/>
            <p:nvPr/>
          </p:nvGrpSpPr>
          <p:grpSpPr>
            <a:xfrm>
              <a:off x="9947353" y="8619687"/>
              <a:ext cx="3894915" cy="638613"/>
              <a:chOff x="9947353" y="9216210"/>
              <a:chExt cx="3894915" cy="638613"/>
            </a:xfrm>
          </p:grpSpPr>
          <p:grpSp>
            <p:nvGrpSpPr>
              <p:cNvPr id="45" name="Group 27">
                <a:extLst>
                  <a:ext uri="{FF2B5EF4-FFF2-40B4-BE49-F238E27FC236}">
                    <a16:creationId xmlns:a16="http://schemas.microsoft.com/office/drawing/2014/main" id="{66EBDE4A-7C14-4CE6-8E26-6DD1F5AAC00F}"/>
                  </a:ext>
                </a:extLst>
              </p:cNvPr>
              <p:cNvGrpSpPr/>
              <p:nvPr/>
            </p:nvGrpSpPr>
            <p:grpSpPr>
              <a:xfrm>
                <a:off x="9947353" y="9303377"/>
                <a:ext cx="551446" cy="551446"/>
                <a:chOff x="0" y="0"/>
                <a:chExt cx="812800" cy="812800"/>
              </a:xfrm>
            </p:grpSpPr>
            <p:sp>
              <p:nvSpPr>
                <p:cNvPr id="46" name="Freeform 28">
                  <a:extLst>
                    <a:ext uri="{FF2B5EF4-FFF2-40B4-BE49-F238E27FC236}">
                      <a16:creationId xmlns:a16="http://schemas.microsoft.com/office/drawing/2014/main" id="{7B5A9742-5BAC-48AC-BC61-B493BE43E519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6D2F"/>
                </a:solidFill>
              </p:spPr>
            </p:sp>
            <p:sp>
              <p:nvSpPr>
                <p:cNvPr id="47" name="TextBox 29">
                  <a:extLst>
                    <a:ext uri="{FF2B5EF4-FFF2-40B4-BE49-F238E27FC236}">
                      <a16:creationId xmlns:a16="http://schemas.microsoft.com/office/drawing/2014/main" id="{E5053862-0701-4C55-93E6-23FED80BBCC0}"/>
                    </a:ext>
                  </a:extLst>
                </p:cNvPr>
                <p:cNvSpPr txBox="1"/>
                <p:nvPr/>
              </p:nvSpPr>
              <p:spPr>
                <a:xfrm>
                  <a:off x="76200" y="76200"/>
                  <a:ext cx="660400" cy="6604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179"/>
                    </a:lnSpc>
                  </a:pPr>
                  <a:endParaRPr dirty="0">
                    <a:latin typeface="윤고딕 Medium" panose="020B0600000101010101" charset="-127"/>
                    <a:ea typeface="윤고딕 Medium" panose="020B0600000101010101" charset="-127"/>
                  </a:endParaRPr>
                </a:p>
              </p:txBody>
            </p: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6B81789-133B-414F-B45D-82390B0055E8}"/>
                  </a:ext>
                </a:extLst>
              </p:cNvPr>
              <p:cNvSpPr txBox="1"/>
              <p:nvPr/>
            </p:nvSpPr>
            <p:spPr>
              <a:xfrm>
                <a:off x="10050881" y="9395078"/>
                <a:ext cx="3545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bg1"/>
                    </a:solidFill>
                    <a:latin typeface="윤고딕 Medium" panose="020B0600000101010101" charset="-127"/>
                    <a:ea typeface="윤고딕 Medium" panose="020B0600000101010101" charset="-127"/>
                  </a:rPr>
                  <a:t>8</a:t>
                </a:r>
                <a:endParaRPr lang="ko-KR" altLang="en-US" sz="2000" b="1" dirty="0">
                  <a:solidFill>
                    <a:schemeClr val="bg1"/>
                  </a:solidFill>
                  <a:latin typeface="윤고딕 Medium" panose="020B0600000101010101" charset="-127"/>
                  <a:ea typeface="윤고딕 Medium" panose="020B0600000101010101" charset="-127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9546ED4-D8E3-4FF9-9BB5-1D1F46C56301}"/>
                  </a:ext>
                </a:extLst>
              </p:cNvPr>
              <p:cNvSpPr txBox="1"/>
              <p:nvPr/>
            </p:nvSpPr>
            <p:spPr>
              <a:xfrm>
                <a:off x="10705191" y="9216210"/>
                <a:ext cx="3137077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400" spc="-289" dirty="0">
                    <a:solidFill>
                      <a:srgbClr val="231F20"/>
                    </a:solidFill>
                    <a:latin typeface="윤고딕 Medium" panose="020B0600000101010101" charset="-127"/>
                    <a:ea typeface="윤고딕 Medium" panose="020B0600000101010101" charset="-127"/>
                  </a:rPr>
                  <a:t>종합 정리 및 결론</a:t>
                </a: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9DFE689A-93E9-43A7-805C-E3531FBB7871}"/>
                </a:ext>
              </a:extLst>
            </p:cNvPr>
            <p:cNvGrpSpPr/>
            <p:nvPr/>
          </p:nvGrpSpPr>
          <p:grpSpPr>
            <a:xfrm>
              <a:off x="9947353" y="5425833"/>
              <a:ext cx="3800530" cy="620632"/>
              <a:chOff x="9947353" y="6022356"/>
              <a:chExt cx="3800530" cy="620632"/>
            </a:xfrm>
          </p:grpSpPr>
          <p:grpSp>
            <p:nvGrpSpPr>
              <p:cNvPr id="15" name="Group 15"/>
              <p:cNvGrpSpPr/>
              <p:nvPr/>
            </p:nvGrpSpPr>
            <p:grpSpPr>
              <a:xfrm>
                <a:off x="9947353" y="6091542"/>
                <a:ext cx="551446" cy="551446"/>
                <a:chOff x="0" y="0"/>
                <a:chExt cx="812800" cy="812800"/>
              </a:xfrm>
            </p:grpSpPr>
            <p:sp>
              <p:nvSpPr>
                <p:cNvPr id="16" name="Freeform 1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52A4BA"/>
                </a:solidFill>
              </p:spPr>
            </p:sp>
            <p:sp>
              <p:nvSpPr>
                <p:cNvPr id="17" name="TextBox 17"/>
                <p:cNvSpPr txBox="1"/>
                <p:nvPr/>
              </p:nvSpPr>
              <p:spPr>
                <a:xfrm>
                  <a:off x="76200" y="76200"/>
                  <a:ext cx="660400" cy="6604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179"/>
                    </a:lnSpc>
                  </a:pPr>
                  <a:endParaRPr>
                    <a:latin typeface="윤고딕 Medium" panose="020B0600000101010101" charset="-127"/>
                    <a:ea typeface="윤고딕 Medium" panose="020B0600000101010101" charset="-127"/>
                  </a:endParaRPr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34185C8-871D-4412-B515-1A4FC1A119BB}"/>
                  </a:ext>
                </a:extLst>
              </p:cNvPr>
              <p:cNvSpPr txBox="1"/>
              <p:nvPr/>
            </p:nvSpPr>
            <p:spPr>
              <a:xfrm>
                <a:off x="10050881" y="6164928"/>
                <a:ext cx="34496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bg1"/>
                    </a:solidFill>
                    <a:latin typeface="윤고딕 Medium" panose="020B0600000101010101" charset="-127"/>
                    <a:ea typeface="윤고딕 Medium" panose="020B0600000101010101" charset="-127"/>
                  </a:rPr>
                  <a:t>5</a:t>
                </a:r>
                <a:endParaRPr lang="ko-KR" altLang="en-US" sz="2000" b="1" dirty="0">
                  <a:solidFill>
                    <a:schemeClr val="bg1"/>
                  </a:solidFill>
                  <a:latin typeface="윤고딕 Medium" panose="020B0600000101010101" charset="-127"/>
                  <a:ea typeface="윤고딕 Medium" panose="020B0600000101010101" charset="-127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E6E115C-209E-4850-BDF4-69365C37F77B}"/>
                  </a:ext>
                </a:extLst>
              </p:cNvPr>
              <p:cNvSpPr txBox="1"/>
              <p:nvPr/>
            </p:nvSpPr>
            <p:spPr>
              <a:xfrm>
                <a:off x="10705191" y="6022356"/>
                <a:ext cx="304269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400" spc="-289" dirty="0">
                    <a:solidFill>
                      <a:srgbClr val="231F20"/>
                    </a:solidFill>
                    <a:latin typeface="윤고딕 Medium" panose="020B0600000101010101" charset="-127"/>
                    <a:ea typeface="윤고딕 Medium" panose="020B0600000101010101" charset="-127"/>
                  </a:rPr>
                  <a:t>취약점 상세 분석</a:t>
                </a: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D431B68-14AC-47D5-B46C-6B9699B4EC17}"/>
                </a:ext>
              </a:extLst>
            </p:cNvPr>
            <p:cNvGrpSpPr/>
            <p:nvPr/>
          </p:nvGrpSpPr>
          <p:grpSpPr>
            <a:xfrm>
              <a:off x="9947353" y="6490450"/>
              <a:ext cx="5514589" cy="626626"/>
              <a:chOff x="9947353" y="7086973"/>
              <a:chExt cx="5514589" cy="626626"/>
            </a:xfrm>
          </p:grpSpPr>
          <p:grpSp>
            <p:nvGrpSpPr>
              <p:cNvPr id="27" name="Group 27"/>
              <p:cNvGrpSpPr/>
              <p:nvPr/>
            </p:nvGrpSpPr>
            <p:grpSpPr>
              <a:xfrm>
                <a:off x="9947353" y="7162153"/>
                <a:ext cx="551446" cy="551446"/>
                <a:chOff x="0" y="0"/>
                <a:chExt cx="812800" cy="812800"/>
              </a:xfrm>
            </p:grpSpPr>
            <p:sp>
              <p:nvSpPr>
                <p:cNvPr id="28" name="Freeform 28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6D2F"/>
                </a:solidFill>
              </p:spPr>
            </p:sp>
            <p:sp>
              <p:nvSpPr>
                <p:cNvPr id="29" name="TextBox 29"/>
                <p:cNvSpPr txBox="1"/>
                <p:nvPr/>
              </p:nvSpPr>
              <p:spPr>
                <a:xfrm>
                  <a:off x="76200" y="76200"/>
                  <a:ext cx="660400" cy="6604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179"/>
                    </a:lnSpc>
                  </a:pPr>
                  <a:endParaRPr>
                    <a:latin typeface="윤고딕 Medium" panose="020B0600000101010101" charset="-127"/>
                    <a:ea typeface="윤고딕 Medium" panose="020B0600000101010101" charset="-127"/>
                  </a:endParaRPr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478CC67-0206-40E0-B50A-ED25420B5F20}"/>
                  </a:ext>
                </a:extLst>
              </p:cNvPr>
              <p:cNvSpPr txBox="1"/>
              <p:nvPr/>
            </p:nvSpPr>
            <p:spPr>
              <a:xfrm>
                <a:off x="10050881" y="7232809"/>
                <a:ext cx="3497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bg1"/>
                    </a:solidFill>
                    <a:latin typeface="윤고딕 Medium" panose="020B0600000101010101" charset="-127"/>
                    <a:ea typeface="윤고딕 Medium" panose="020B0600000101010101" charset="-127"/>
                  </a:rPr>
                  <a:t>6</a:t>
                </a:r>
                <a:endParaRPr lang="ko-KR" altLang="en-US" sz="2000" b="1" dirty="0">
                  <a:solidFill>
                    <a:schemeClr val="bg1"/>
                  </a:solidFill>
                  <a:latin typeface="윤고딕 Medium" panose="020B0600000101010101" charset="-127"/>
                  <a:ea typeface="윤고딕 Medium" panose="020B0600000101010101" charset="-127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601AE20-10A4-4CC2-A290-EABB3C146024}"/>
                  </a:ext>
                </a:extLst>
              </p:cNvPr>
              <p:cNvSpPr txBox="1"/>
              <p:nvPr/>
            </p:nvSpPr>
            <p:spPr>
              <a:xfrm>
                <a:off x="10705191" y="7086973"/>
                <a:ext cx="475675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400" spc="-289" dirty="0">
                    <a:solidFill>
                      <a:srgbClr val="231F20"/>
                    </a:solidFill>
                    <a:latin typeface="윤고딕 Medium" panose="020B0600000101010101" charset="-127"/>
                    <a:ea typeface="윤고딕 Medium" panose="020B0600000101010101" charset="-127"/>
                  </a:rPr>
                  <a:t>대응 조치 및 재테스트 결과</a:t>
                </a: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D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A4B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408296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3463" y="172752"/>
            <a:ext cx="17941074" cy="9941496"/>
            <a:chOff x="0" y="0"/>
            <a:chExt cx="4725221" cy="26183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25221" cy="2618336"/>
            </a:xfrm>
            <a:custGeom>
              <a:avLst/>
              <a:gdLst/>
              <a:ahLst/>
              <a:cxnLst/>
              <a:rect l="l" t="t" r="r" b="b"/>
              <a:pathLst>
                <a:path w="4725221" h="2618336">
                  <a:moveTo>
                    <a:pt x="0" y="0"/>
                  </a:moveTo>
                  <a:lnTo>
                    <a:pt x="4725221" y="0"/>
                  </a:lnTo>
                  <a:lnTo>
                    <a:pt x="4725221" y="2618336"/>
                  </a:lnTo>
                  <a:lnTo>
                    <a:pt x="0" y="2618336"/>
                  </a:lnTo>
                  <a:close/>
                </a:path>
              </a:pathLst>
            </a:custGeom>
            <a:solidFill>
              <a:srgbClr val="FAF8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4725221" cy="2618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948547" y="2990852"/>
            <a:ext cx="16390906" cy="0"/>
          </a:xfrm>
          <a:prstGeom prst="line">
            <a:avLst/>
          </a:prstGeom>
          <a:ln w="9525" cap="flat">
            <a:solidFill>
              <a:srgbClr val="867C6E">
                <a:alpha val="52941"/>
              </a:srgbClr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4979610" y="1435926"/>
            <a:ext cx="8328781" cy="847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6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901" b="0" i="0" u="none" strike="noStrike" kern="1200" cap="none" spc="-586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모바일 취약점 상세 분석</a:t>
            </a:r>
            <a:endParaRPr kumimoji="0" lang="en-US" sz="6901" b="0" i="0" u="none" strike="noStrike" kern="1200" cap="none" spc="-586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086784" y="1139889"/>
            <a:ext cx="4114432" cy="140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Detailed </a:t>
            </a:r>
            <a:r>
              <a:rPr kumimoji="0" lang="en-US" sz="1232" b="1" i="0" u="none" strike="noStrike" kern="1200" cap="none" spc="146" normalizeH="0" baseline="0" noProof="0" dirty="0" err="1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Vulenerability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52A4BA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Analysis</a:t>
            </a: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65DD4D64-D180-4141-AC05-DC4B99863890}"/>
              </a:ext>
            </a:extLst>
          </p:cNvPr>
          <p:cNvSpPr txBox="1"/>
          <p:nvPr/>
        </p:nvSpPr>
        <p:spPr>
          <a:xfrm>
            <a:off x="5604554" y="2471766"/>
            <a:ext cx="7078892" cy="261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77" normalizeH="0" baseline="0" noProof="0" dirty="0">
                <a:ln>
                  <a:noFill/>
                </a:ln>
                <a:solidFill>
                  <a:prstClr val="black">
                    <a:alpha val="76863"/>
                  </a:prst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Exported Activity (</a:t>
            </a:r>
            <a:r>
              <a:rPr kumimoji="0" lang="ko-KR" altLang="en-US" sz="2800" b="1" i="0" u="none" strike="noStrike" kern="1200" cap="none" spc="-77" normalizeH="0" baseline="0" noProof="0" dirty="0">
                <a:ln>
                  <a:noFill/>
                </a:ln>
                <a:solidFill>
                  <a:prstClr val="black">
                    <a:alpha val="76863"/>
                  </a:prst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컴포넌트 노출</a:t>
            </a:r>
            <a:r>
              <a:rPr kumimoji="0" lang="en-US" altLang="ko-KR" sz="2800" b="1" i="0" u="none" strike="noStrike" kern="1200" cap="none" spc="-77" normalizeH="0" baseline="0" noProof="0" dirty="0">
                <a:ln>
                  <a:noFill/>
                </a:ln>
                <a:solidFill>
                  <a:prstClr val="black">
                    <a:alpha val="76863"/>
                  </a:prst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)</a:t>
            </a:r>
            <a:r>
              <a:rPr kumimoji="0" lang="en-US" sz="2800" b="1" i="0" u="none" strike="noStrike" kern="1200" cap="none" spc="-77" normalizeH="0" baseline="0" noProof="0" dirty="0">
                <a:ln>
                  <a:noFill/>
                </a:ln>
                <a:solidFill>
                  <a:prstClr val="black">
                    <a:alpha val="76863"/>
                  </a:prst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 </a:t>
            </a:r>
            <a:r>
              <a:rPr kumimoji="0" lang="en-US" sz="2800" b="1" i="0" u="none" strike="noStrike" kern="1200" cap="none" spc="-77" normalizeH="0" baseline="0" noProof="0" dirty="0">
                <a:ln>
                  <a:noFill/>
                </a:ln>
                <a:solidFill>
                  <a:srgbClr val="FF0000">
                    <a:alpha val="76863"/>
                  </a:srgb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(High)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607A59E-F23C-41E2-81C0-A6509E812F76}"/>
              </a:ext>
            </a:extLst>
          </p:cNvPr>
          <p:cNvGrpSpPr/>
          <p:nvPr/>
        </p:nvGrpSpPr>
        <p:grpSpPr>
          <a:xfrm>
            <a:off x="948547" y="3573460"/>
            <a:ext cx="16425053" cy="5913440"/>
            <a:chOff x="948547" y="3573460"/>
            <a:chExt cx="16425053" cy="5913440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2F1E3BC-9076-4013-912D-0339C5565276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948547" y="3573460"/>
              <a:ext cx="8478571" cy="1136029"/>
            </a:xfrm>
            <a:prstGeom prst="rect">
              <a:avLst/>
            </a:prstGeom>
            <a:ln w="28575">
              <a:solidFill>
                <a:srgbClr val="7ED6C2"/>
              </a:solidFill>
            </a:ln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A5E03D84-F9EF-459D-AEA6-07F424963B47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07246" y="6362700"/>
              <a:ext cx="3307651" cy="2679648"/>
            </a:xfrm>
            <a:prstGeom prst="rect">
              <a:avLst/>
            </a:prstGeom>
            <a:ln w="28575">
              <a:solidFill>
                <a:srgbClr val="7ED6C2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B5DB4F-DAB9-4049-8546-6DC730DB3DC1}"/>
                </a:ext>
              </a:extLst>
            </p:cNvPr>
            <p:cNvSpPr txBox="1"/>
            <p:nvPr/>
          </p:nvSpPr>
          <p:spPr>
            <a:xfrm>
              <a:off x="11277600" y="9097881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latin typeface="윤고딕 Medium" panose="020B0600000101010101" charset="-127"/>
                  <a:ea typeface="윤고딕 Medium" panose="020B0600000101010101" charset="-127"/>
                </a:rPr>
                <a:t>✅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주문은 생성되었으나 실제 결제 금액은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0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원으로 처리됨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.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  </a:t>
              </a: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DC247C1-3931-4052-92A2-10D648CC98A8}"/>
                </a:ext>
              </a:extLst>
            </p:cNvPr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614"/>
            <a:stretch/>
          </p:blipFill>
          <p:spPr bwMode="auto">
            <a:xfrm>
              <a:off x="2437157" y="6683922"/>
              <a:ext cx="4980359" cy="2331220"/>
            </a:xfrm>
            <a:prstGeom prst="rect">
              <a:avLst/>
            </a:prstGeom>
            <a:ln w="28575">
              <a:solidFill>
                <a:srgbClr val="7ED6C2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B3C662-FCBC-4B5E-8DB1-7337C7507C44}"/>
                </a:ext>
              </a:extLst>
            </p:cNvPr>
            <p:cNvSpPr txBox="1"/>
            <p:nvPr/>
          </p:nvSpPr>
          <p:spPr>
            <a:xfrm>
              <a:off x="2269717" y="9117568"/>
              <a:ext cx="53152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⚠ 사용자 조작 없이 임의로 결제가 승인됨을 확인 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DA4725-A7A5-4AF8-BE25-190C185EEF1A}"/>
                </a:ext>
              </a:extLst>
            </p:cNvPr>
            <p:cNvSpPr txBox="1"/>
            <p:nvPr/>
          </p:nvSpPr>
          <p:spPr>
            <a:xfrm>
              <a:off x="1694278" y="4835620"/>
              <a:ext cx="670399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⚠ 외부에서 결제 승인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Activity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를 강제로 호출하는 명령어 실행  </a:t>
              </a:r>
            </a:p>
          </p:txBody>
        </p:sp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E218444B-32E3-4969-979B-4D068F8481F4}"/>
                </a:ext>
              </a:extLst>
            </p:cNvPr>
            <p:cNvSpPr/>
            <p:nvPr/>
          </p:nvSpPr>
          <p:spPr>
            <a:xfrm>
              <a:off x="9144000" y="7498225"/>
              <a:ext cx="1508370" cy="406307"/>
            </a:xfrm>
            <a:prstGeom prst="rightArrow">
              <a:avLst>
                <a:gd name="adj1" fmla="val 50000"/>
                <a:gd name="adj2" fmla="val 108709"/>
              </a:avLst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7F203AA6-D2BA-4E45-A807-F322AD884C3D}"/>
                </a:ext>
              </a:extLst>
            </p:cNvPr>
            <p:cNvSpPr/>
            <p:nvPr/>
          </p:nvSpPr>
          <p:spPr>
            <a:xfrm rot="5400000">
              <a:off x="4443018" y="5700318"/>
              <a:ext cx="1223256" cy="406307"/>
            </a:xfrm>
            <a:prstGeom prst="rightArrow">
              <a:avLst>
                <a:gd name="adj1" fmla="val 50000"/>
                <a:gd name="adj2" fmla="val 108709"/>
              </a:avLst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2260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D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A4B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408296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3463" y="172752"/>
            <a:ext cx="17941074" cy="9941496"/>
            <a:chOff x="0" y="0"/>
            <a:chExt cx="4725221" cy="26183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25221" cy="2618336"/>
            </a:xfrm>
            <a:custGeom>
              <a:avLst/>
              <a:gdLst/>
              <a:ahLst/>
              <a:cxnLst/>
              <a:rect l="l" t="t" r="r" b="b"/>
              <a:pathLst>
                <a:path w="4725221" h="2618336">
                  <a:moveTo>
                    <a:pt x="0" y="0"/>
                  </a:moveTo>
                  <a:lnTo>
                    <a:pt x="4725221" y="0"/>
                  </a:lnTo>
                  <a:lnTo>
                    <a:pt x="4725221" y="2618336"/>
                  </a:lnTo>
                  <a:lnTo>
                    <a:pt x="0" y="2618336"/>
                  </a:lnTo>
                  <a:close/>
                </a:path>
              </a:pathLst>
            </a:custGeom>
            <a:solidFill>
              <a:srgbClr val="FAF8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4725221" cy="2618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948547" y="2990852"/>
            <a:ext cx="16390906" cy="0"/>
          </a:xfrm>
          <a:prstGeom prst="line">
            <a:avLst/>
          </a:prstGeom>
          <a:ln w="9525" cap="flat">
            <a:solidFill>
              <a:srgbClr val="867C6E">
                <a:alpha val="52941"/>
              </a:srgbClr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3245153" y="1435926"/>
            <a:ext cx="11797695" cy="847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6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901" b="0" i="0" u="none" strike="noStrike" kern="1200" cap="none" spc="-586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웹 보안 대응 조치 및 재테스트 결과</a:t>
            </a:r>
            <a:endParaRPr kumimoji="0" lang="en-US" altLang="ko-KR" sz="6901" b="0" i="0" u="none" strike="noStrike" kern="1200" cap="none" spc="-586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086784" y="1139889"/>
            <a:ext cx="4114432" cy="140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Detailed </a:t>
            </a:r>
            <a:r>
              <a:rPr kumimoji="0" lang="en-US" sz="1232" b="1" i="0" u="none" strike="noStrike" kern="1200" cap="none" spc="146" normalizeH="0" baseline="0" noProof="0" dirty="0" err="1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Vulenerability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52A4BA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Analysis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9891" y="4174530"/>
            <a:ext cx="6921109" cy="816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WAF</a:t>
            </a:r>
            <a:r>
              <a:rPr kumimoji="0" lang="ko-KR" alt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에 </a:t>
            </a:r>
            <a:r>
              <a:rPr kumimoji="0" lang="en-US" altLang="ko-KR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SQL </a:t>
            </a:r>
            <a:r>
              <a:rPr lang="en-US" altLang="ko-KR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Injection </a:t>
            </a:r>
            <a:r>
              <a:rPr lang="ko-KR" altLang="en-US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탐지 및 차단 룰 적용</a:t>
            </a:r>
            <a:endParaRPr lang="en-US" altLang="ko-KR" sz="2416" spc="-4" dirty="0">
              <a:solidFill>
                <a:srgbClr val="231F20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비정상적인 </a:t>
            </a:r>
            <a:r>
              <a:rPr kumimoji="0" lang="en-US" altLang="ko-KR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SQL </a:t>
            </a:r>
            <a:r>
              <a:rPr kumimoji="0" lang="ko-KR" alt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구문 및 특수문자 </a:t>
            </a:r>
            <a:r>
              <a:rPr lang="ko-KR" altLang="en-US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패턴 요청 차단</a:t>
            </a:r>
            <a:endParaRPr kumimoji="0" lang="en-US" sz="2416" b="0" i="0" u="none" strike="noStrike" kern="1200" cap="none" spc="-4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72183" y="6265937"/>
            <a:ext cx="7402740" cy="393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기존 </a:t>
            </a:r>
            <a:r>
              <a:rPr lang="en-US" altLang="ko-KR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SQL Injection </a:t>
            </a:r>
            <a:r>
              <a:rPr lang="ko-KR" altLang="en-US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페이로드를 포함한 요청 재전송</a:t>
            </a:r>
            <a:endParaRPr kumimoji="0" lang="en-US" sz="2416" b="0" i="0" u="none" strike="noStrike" kern="1200" cap="none" spc="-4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25356" y="8441730"/>
            <a:ext cx="4773552" cy="393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WAF</a:t>
            </a:r>
            <a:r>
              <a:rPr kumimoji="0" lang="ko-KR" alt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에서 요청 차단 확인</a:t>
            </a:r>
            <a:endParaRPr kumimoji="0" lang="en-US" sz="2416" b="0" i="0" u="none" strike="noStrike" kern="1200" cap="none" spc="-4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1025356" y="3162300"/>
            <a:ext cx="1870244" cy="850248"/>
            <a:chOff x="0" y="0"/>
            <a:chExt cx="492575" cy="22393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92575" cy="223934"/>
            </a:xfrm>
            <a:custGeom>
              <a:avLst/>
              <a:gdLst/>
              <a:ahLst/>
              <a:cxnLst/>
              <a:rect l="l" t="t" r="r" b="b"/>
              <a:pathLst>
                <a:path w="492575" h="223934">
                  <a:moveTo>
                    <a:pt x="111967" y="0"/>
                  </a:moveTo>
                  <a:lnTo>
                    <a:pt x="380608" y="0"/>
                  </a:lnTo>
                  <a:cubicBezTo>
                    <a:pt x="410303" y="0"/>
                    <a:pt x="438782" y="11796"/>
                    <a:pt x="459780" y="32794"/>
                  </a:cubicBezTo>
                  <a:cubicBezTo>
                    <a:pt x="480778" y="53792"/>
                    <a:pt x="492575" y="82271"/>
                    <a:pt x="492575" y="111967"/>
                  </a:cubicBezTo>
                  <a:lnTo>
                    <a:pt x="492575" y="111967"/>
                  </a:lnTo>
                  <a:cubicBezTo>
                    <a:pt x="492575" y="141662"/>
                    <a:pt x="480778" y="170141"/>
                    <a:pt x="459780" y="191139"/>
                  </a:cubicBezTo>
                  <a:cubicBezTo>
                    <a:pt x="438782" y="212137"/>
                    <a:pt x="410303" y="223934"/>
                    <a:pt x="380608" y="223934"/>
                  </a:cubicBezTo>
                  <a:lnTo>
                    <a:pt x="111967" y="223934"/>
                  </a:lnTo>
                  <a:cubicBezTo>
                    <a:pt x="82271" y="223934"/>
                    <a:pt x="53792" y="212137"/>
                    <a:pt x="32794" y="191139"/>
                  </a:cubicBezTo>
                  <a:cubicBezTo>
                    <a:pt x="11796" y="170141"/>
                    <a:pt x="0" y="141662"/>
                    <a:pt x="0" y="111967"/>
                  </a:cubicBezTo>
                  <a:lnTo>
                    <a:pt x="0" y="111967"/>
                  </a:lnTo>
                  <a:cubicBezTo>
                    <a:pt x="0" y="82271"/>
                    <a:pt x="11796" y="53792"/>
                    <a:pt x="32794" y="32794"/>
                  </a:cubicBezTo>
                  <a:cubicBezTo>
                    <a:pt x="53792" y="11796"/>
                    <a:pt x="82271" y="0"/>
                    <a:pt x="111967" y="0"/>
                  </a:cubicBezTo>
                  <a:close/>
                </a:path>
              </a:pathLst>
            </a:custGeom>
            <a:solidFill>
              <a:srgbClr val="FF6D2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492575" cy="2239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16627" y="5263388"/>
            <a:ext cx="1870244" cy="850248"/>
            <a:chOff x="0" y="0"/>
            <a:chExt cx="492575" cy="22393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92575" cy="223934"/>
            </a:xfrm>
            <a:custGeom>
              <a:avLst/>
              <a:gdLst/>
              <a:ahLst/>
              <a:cxnLst/>
              <a:rect l="l" t="t" r="r" b="b"/>
              <a:pathLst>
                <a:path w="492575" h="223934">
                  <a:moveTo>
                    <a:pt x="111967" y="0"/>
                  </a:moveTo>
                  <a:lnTo>
                    <a:pt x="380608" y="0"/>
                  </a:lnTo>
                  <a:cubicBezTo>
                    <a:pt x="410303" y="0"/>
                    <a:pt x="438782" y="11796"/>
                    <a:pt x="459780" y="32794"/>
                  </a:cubicBezTo>
                  <a:cubicBezTo>
                    <a:pt x="480778" y="53792"/>
                    <a:pt x="492575" y="82271"/>
                    <a:pt x="492575" y="111967"/>
                  </a:cubicBezTo>
                  <a:lnTo>
                    <a:pt x="492575" y="111967"/>
                  </a:lnTo>
                  <a:cubicBezTo>
                    <a:pt x="492575" y="141662"/>
                    <a:pt x="480778" y="170141"/>
                    <a:pt x="459780" y="191139"/>
                  </a:cubicBezTo>
                  <a:cubicBezTo>
                    <a:pt x="438782" y="212137"/>
                    <a:pt x="410303" y="223934"/>
                    <a:pt x="380608" y="223934"/>
                  </a:cubicBezTo>
                  <a:lnTo>
                    <a:pt x="111967" y="223934"/>
                  </a:lnTo>
                  <a:cubicBezTo>
                    <a:pt x="82271" y="223934"/>
                    <a:pt x="53792" y="212137"/>
                    <a:pt x="32794" y="191139"/>
                  </a:cubicBezTo>
                  <a:cubicBezTo>
                    <a:pt x="11796" y="170141"/>
                    <a:pt x="0" y="141662"/>
                    <a:pt x="0" y="111967"/>
                  </a:cubicBezTo>
                  <a:lnTo>
                    <a:pt x="0" y="111967"/>
                  </a:lnTo>
                  <a:cubicBezTo>
                    <a:pt x="0" y="82271"/>
                    <a:pt x="11796" y="53792"/>
                    <a:pt x="32794" y="32794"/>
                  </a:cubicBezTo>
                  <a:cubicBezTo>
                    <a:pt x="53792" y="11796"/>
                    <a:pt x="82271" y="0"/>
                    <a:pt x="111967" y="0"/>
                  </a:cubicBezTo>
                  <a:close/>
                </a:path>
              </a:pathLst>
            </a:custGeom>
            <a:solidFill>
              <a:srgbClr val="52A4BA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492575" cy="2239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16627" y="7417452"/>
            <a:ext cx="1870244" cy="850248"/>
            <a:chOff x="0" y="0"/>
            <a:chExt cx="492575" cy="22393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92575" cy="223934"/>
            </a:xfrm>
            <a:custGeom>
              <a:avLst/>
              <a:gdLst/>
              <a:ahLst/>
              <a:cxnLst/>
              <a:rect l="l" t="t" r="r" b="b"/>
              <a:pathLst>
                <a:path w="492575" h="223934">
                  <a:moveTo>
                    <a:pt x="111967" y="0"/>
                  </a:moveTo>
                  <a:lnTo>
                    <a:pt x="380608" y="0"/>
                  </a:lnTo>
                  <a:cubicBezTo>
                    <a:pt x="410303" y="0"/>
                    <a:pt x="438782" y="11796"/>
                    <a:pt x="459780" y="32794"/>
                  </a:cubicBezTo>
                  <a:cubicBezTo>
                    <a:pt x="480778" y="53792"/>
                    <a:pt x="492575" y="82271"/>
                    <a:pt x="492575" y="111967"/>
                  </a:cubicBezTo>
                  <a:lnTo>
                    <a:pt x="492575" y="111967"/>
                  </a:lnTo>
                  <a:cubicBezTo>
                    <a:pt x="492575" y="141662"/>
                    <a:pt x="480778" y="170141"/>
                    <a:pt x="459780" y="191139"/>
                  </a:cubicBezTo>
                  <a:cubicBezTo>
                    <a:pt x="438782" y="212137"/>
                    <a:pt x="410303" y="223934"/>
                    <a:pt x="380608" y="223934"/>
                  </a:cubicBezTo>
                  <a:lnTo>
                    <a:pt x="111967" y="223934"/>
                  </a:lnTo>
                  <a:cubicBezTo>
                    <a:pt x="82271" y="223934"/>
                    <a:pt x="53792" y="212137"/>
                    <a:pt x="32794" y="191139"/>
                  </a:cubicBezTo>
                  <a:cubicBezTo>
                    <a:pt x="11796" y="170141"/>
                    <a:pt x="0" y="141662"/>
                    <a:pt x="0" y="111967"/>
                  </a:cubicBezTo>
                  <a:lnTo>
                    <a:pt x="0" y="111967"/>
                  </a:lnTo>
                  <a:cubicBezTo>
                    <a:pt x="0" y="82271"/>
                    <a:pt x="11796" y="53792"/>
                    <a:pt x="32794" y="32794"/>
                  </a:cubicBezTo>
                  <a:cubicBezTo>
                    <a:pt x="53792" y="11796"/>
                    <a:pt x="82271" y="0"/>
                    <a:pt x="111967" y="0"/>
                  </a:cubicBezTo>
                  <a:close/>
                </a:path>
              </a:pathLst>
            </a:custGeom>
            <a:solidFill>
              <a:srgbClr val="867C6E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0"/>
              <a:ext cx="492575" cy="2239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138575" y="3420960"/>
            <a:ext cx="1640726" cy="39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9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08" b="0" i="0" u="none" strike="noStrike" kern="1200" cap="none" spc="-189" normalizeH="0" baseline="0" noProof="0" dirty="0">
              <a:ln>
                <a:noFill/>
              </a:ln>
              <a:solidFill>
                <a:srgbClr val="FAF8F5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38575" y="5522048"/>
            <a:ext cx="1640726" cy="39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9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108" spc="-189" dirty="0">
                <a:solidFill>
                  <a:srgbClr val="FAF8F5"/>
                </a:solidFill>
                <a:latin typeface="210 다락방"/>
                <a:ea typeface="210 다락방"/>
                <a:cs typeface="210 다락방"/>
                <a:sym typeface="210 다락방"/>
              </a:rPr>
              <a:t>재테스트</a:t>
            </a:r>
            <a:endParaRPr kumimoji="0" lang="en-US" sz="3108" b="0" i="0" u="none" strike="noStrike" kern="1200" cap="none" spc="-189" normalizeH="0" baseline="0" noProof="0" dirty="0">
              <a:ln>
                <a:noFill/>
              </a:ln>
              <a:solidFill>
                <a:srgbClr val="FAF8F5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38575" y="7676112"/>
            <a:ext cx="1640726" cy="39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9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108" spc="-189" dirty="0">
                <a:solidFill>
                  <a:srgbClr val="FAF8F5"/>
                </a:solidFill>
                <a:latin typeface="210 다락방"/>
                <a:ea typeface="210 다락방"/>
                <a:cs typeface="210 다락방"/>
                <a:sym typeface="210 다락방"/>
              </a:rPr>
              <a:t>결과</a:t>
            </a:r>
            <a:endParaRPr kumimoji="0" lang="en-US" sz="3108" b="0" i="0" u="none" strike="noStrike" kern="1200" cap="none" spc="-189" normalizeH="0" baseline="0" noProof="0" dirty="0">
              <a:ln>
                <a:noFill/>
              </a:ln>
              <a:solidFill>
                <a:srgbClr val="FAF8F5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65DD4D64-D180-4141-AC05-DC4B99863890}"/>
              </a:ext>
            </a:extLst>
          </p:cNvPr>
          <p:cNvSpPr txBox="1"/>
          <p:nvPr/>
        </p:nvSpPr>
        <p:spPr>
          <a:xfrm>
            <a:off x="5798908" y="2471766"/>
            <a:ext cx="6690185" cy="26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77" normalizeH="0" baseline="0" noProof="0" dirty="0">
                <a:ln>
                  <a:noFill/>
                </a:ln>
                <a:solidFill>
                  <a:prstClr val="black">
                    <a:alpha val="76863"/>
                  </a:prst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SQL Injection </a:t>
            </a:r>
            <a:r>
              <a:rPr kumimoji="0" lang="en-US" sz="2800" b="1" i="0" u="none" strike="noStrike" kern="1200" cap="none" spc="-77" normalizeH="0" baseline="0" noProof="0" dirty="0">
                <a:ln>
                  <a:noFill/>
                </a:ln>
                <a:solidFill>
                  <a:srgbClr val="FF0000">
                    <a:alpha val="76863"/>
                  </a:srgb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(High)</a:t>
            </a:r>
          </a:p>
        </p:txBody>
      </p:sp>
      <p:sp>
        <p:nvSpPr>
          <p:cNvPr id="34" name="TextBox 27">
            <a:extLst>
              <a:ext uri="{FF2B5EF4-FFF2-40B4-BE49-F238E27FC236}">
                <a16:creationId xmlns:a16="http://schemas.microsoft.com/office/drawing/2014/main" id="{6E2AE3C7-2517-4305-B74E-BE0190201A56}"/>
              </a:ext>
            </a:extLst>
          </p:cNvPr>
          <p:cNvSpPr txBox="1"/>
          <p:nvPr/>
        </p:nvSpPr>
        <p:spPr>
          <a:xfrm>
            <a:off x="1138575" y="3384095"/>
            <a:ext cx="1640726" cy="39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9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108" spc="-189" dirty="0">
                <a:solidFill>
                  <a:srgbClr val="FAF8F5"/>
                </a:solidFill>
                <a:latin typeface="210 다락방"/>
                <a:ea typeface="210 다락방"/>
                <a:cs typeface="210 다락방"/>
                <a:sym typeface="210 다락방"/>
              </a:rPr>
              <a:t>대응 조치</a:t>
            </a:r>
            <a:endParaRPr kumimoji="0" lang="en-US" sz="3108" b="0" i="0" u="none" strike="noStrike" kern="1200" cap="none" spc="-189" normalizeH="0" baseline="0" noProof="0" dirty="0">
              <a:ln>
                <a:noFill/>
              </a:ln>
              <a:solidFill>
                <a:srgbClr val="FAF8F5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FC550B8-7FAE-463F-A996-A149D05DC24D}"/>
              </a:ext>
            </a:extLst>
          </p:cNvPr>
          <p:cNvGrpSpPr/>
          <p:nvPr/>
        </p:nvGrpSpPr>
        <p:grpSpPr>
          <a:xfrm>
            <a:off x="8534400" y="3086100"/>
            <a:ext cx="9372600" cy="6858000"/>
            <a:chOff x="8534400" y="3086100"/>
            <a:chExt cx="9372600" cy="6858000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F124C22B-677B-451F-B1C1-5BED6976EE7B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67582" y="7274482"/>
              <a:ext cx="5439418" cy="1239830"/>
            </a:xfrm>
            <a:prstGeom prst="rect">
              <a:avLst/>
            </a:prstGeom>
            <a:ln w="28575">
              <a:solidFill>
                <a:srgbClr val="7ED6C2"/>
              </a:solidFill>
            </a:ln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A33495F7-BFAC-461A-A065-9775ECE4967E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2467581" y="8521038"/>
              <a:ext cx="5439417" cy="965862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4B51B61-8B2C-4ADA-8D80-020F572C86A5}"/>
                </a:ext>
              </a:extLst>
            </p:cNvPr>
            <p:cNvSpPr txBox="1"/>
            <p:nvPr/>
          </p:nvSpPr>
          <p:spPr>
            <a:xfrm>
              <a:off x="13396588" y="9574768"/>
              <a:ext cx="382461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latin typeface="윤고딕 Medium" panose="020B0600000101010101" charset="-127"/>
                  <a:ea typeface="윤고딕 Medium" panose="020B0600000101010101" charset="-127"/>
                </a:rPr>
                <a:t>✅ </a:t>
              </a:r>
              <a:r>
                <a:rPr lang="en-US" altLang="ko-KR" dirty="0">
                  <a:latin typeface="윤고딕 Medium" panose="020B0600000101010101" charset="-127"/>
                  <a:ea typeface="윤고딕 Medium" panose="020B0600000101010101" charset="-127"/>
                </a:rPr>
                <a:t>WAF </a:t>
              </a:r>
              <a:r>
                <a:rPr lang="ko-KR" altLang="en-US" dirty="0">
                  <a:latin typeface="윤고딕 Medium" panose="020B0600000101010101" charset="-127"/>
                  <a:ea typeface="윤고딕 Medium" panose="020B0600000101010101" charset="-127"/>
                </a:rPr>
                <a:t>정책에 의해 공격이 차단됨</a:t>
              </a:r>
              <a:r>
                <a:rPr lang="en-US" altLang="ko-KR" dirty="0">
                  <a:latin typeface="윤고딕 Medium" panose="020B0600000101010101" charset="-127"/>
                  <a:ea typeface="윤고딕 Medium" panose="020B0600000101010101" charset="-127"/>
                </a:rPr>
                <a:t>.</a:t>
              </a:r>
              <a:endParaRPr kumimoji="0" lang="ko-KR" altLang="en-US" sz="1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</a:endParaRPr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AF36ABC5-74FE-43A9-BDC9-E058EBAB06F1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9872676" y="3514668"/>
              <a:ext cx="7043724" cy="1589635"/>
            </a:xfrm>
            <a:prstGeom prst="rect">
              <a:avLst/>
            </a:prstGeom>
            <a:ln w="28575">
              <a:solidFill>
                <a:srgbClr val="7ED6C2"/>
              </a:solidFill>
            </a:ln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731345B-9DA7-47C1-968F-6F6832F75014}"/>
                </a:ext>
              </a:extLst>
            </p:cNvPr>
            <p:cNvSpPr txBox="1"/>
            <p:nvPr/>
          </p:nvSpPr>
          <p:spPr>
            <a:xfrm>
              <a:off x="12425904" y="3086100"/>
              <a:ext cx="22044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⚠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WAF </a:t>
              </a:r>
              <a:r>
                <a:rPr lang="en-US" altLang="ko-KR" dirty="0">
                  <a:solidFill>
                    <a:prstClr val="black"/>
                  </a:solidFill>
                  <a:latin typeface="윤고딕 Medium" panose="020B0600000101010101" charset="-127"/>
                  <a:ea typeface="윤고딕 Medium" panose="020B0600000101010101" charset="-127"/>
                </a:rPr>
                <a:t>Rule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 작성</a:t>
              </a: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CF010551-E0B8-4E47-96AD-C27DF1E65910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4400" y="5524500"/>
              <a:ext cx="3345092" cy="3067579"/>
            </a:xfrm>
            <a:prstGeom prst="rect">
              <a:avLst/>
            </a:prstGeom>
            <a:ln w="28575">
              <a:solidFill>
                <a:srgbClr val="7ED6C2"/>
              </a:solidFill>
            </a:ln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551AA78-AAF1-4190-82B0-7570C1403D32}"/>
                </a:ext>
              </a:extLst>
            </p:cNvPr>
            <p:cNvSpPr txBox="1"/>
            <p:nvPr/>
          </p:nvSpPr>
          <p:spPr>
            <a:xfrm>
              <a:off x="9314838" y="8613083"/>
              <a:ext cx="18702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⚠ </a:t>
              </a:r>
              <a:r>
                <a:rPr lang="ko-KR" altLang="en-US" dirty="0">
                  <a:solidFill>
                    <a:prstClr val="black"/>
                  </a:solidFill>
                  <a:latin typeface="윤고딕 Medium" panose="020B0600000101010101" charset="-127"/>
                  <a:ea typeface="윤고딕 Medium" panose="020B0600000101010101" charset="-127"/>
                </a:rPr>
                <a:t>공격 재시도</a:t>
              </a:r>
              <a:endParaRPr kumimoji="0" lang="ko-KR" altLang="en-US" sz="1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</a:endParaRPr>
            </a:p>
          </p:txBody>
        </p:sp>
        <p:sp>
          <p:nvSpPr>
            <p:cNvPr id="43" name="화살표: 오른쪽 42">
              <a:extLst>
                <a:ext uri="{FF2B5EF4-FFF2-40B4-BE49-F238E27FC236}">
                  <a16:creationId xmlns:a16="http://schemas.microsoft.com/office/drawing/2014/main" id="{C6942671-0456-46A2-A0CE-6C0B7B56B94C}"/>
                </a:ext>
              </a:extLst>
            </p:cNvPr>
            <p:cNvSpPr/>
            <p:nvPr/>
          </p:nvSpPr>
          <p:spPr>
            <a:xfrm rot="8766079">
              <a:off x="11914943" y="5313515"/>
              <a:ext cx="1006751" cy="406307"/>
            </a:xfrm>
            <a:prstGeom prst="rightArrow">
              <a:avLst>
                <a:gd name="adj1" fmla="val 50000"/>
                <a:gd name="adj2" fmla="val 108709"/>
              </a:avLst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" name="화살표: 오른쪽 43">
              <a:extLst>
                <a:ext uri="{FF2B5EF4-FFF2-40B4-BE49-F238E27FC236}">
                  <a16:creationId xmlns:a16="http://schemas.microsoft.com/office/drawing/2014/main" id="{AC912998-5434-44FB-BA72-4E3342063C89}"/>
                </a:ext>
              </a:extLst>
            </p:cNvPr>
            <p:cNvSpPr/>
            <p:nvPr/>
          </p:nvSpPr>
          <p:spPr>
            <a:xfrm rot="2406176">
              <a:off x="11898484" y="7765081"/>
              <a:ext cx="588575" cy="406307"/>
            </a:xfrm>
            <a:prstGeom prst="rightArrow">
              <a:avLst>
                <a:gd name="adj1" fmla="val 50000"/>
                <a:gd name="adj2" fmla="val 58156"/>
              </a:avLst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235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D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A4B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408296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3463" y="172752"/>
            <a:ext cx="17941074" cy="9941496"/>
            <a:chOff x="0" y="0"/>
            <a:chExt cx="4725221" cy="26183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25221" cy="2618336"/>
            </a:xfrm>
            <a:custGeom>
              <a:avLst/>
              <a:gdLst/>
              <a:ahLst/>
              <a:cxnLst/>
              <a:rect l="l" t="t" r="r" b="b"/>
              <a:pathLst>
                <a:path w="4725221" h="2618336">
                  <a:moveTo>
                    <a:pt x="0" y="0"/>
                  </a:moveTo>
                  <a:lnTo>
                    <a:pt x="4725221" y="0"/>
                  </a:lnTo>
                  <a:lnTo>
                    <a:pt x="4725221" y="2618336"/>
                  </a:lnTo>
                  <a:lnTo>
                    <a:pt x="0" y="2618336"/>
                  </a:lnTo>
                  <a:close/>
                </a:path>
              </a:pathLst>
            </a:custGeom>
            <a:solidFill>
              <a:srgbClr val="FAF8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4725221" cy="2618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948547" y="2990852"/>
            <a:ext cx="16390906" cy="0"/>
          </a:xfrm>
          <a:prstGeom prst="line">
            <a:avLst/>
          </a:prstGeom>
          <a:ln w="9525" cap="flat">
            <a:solidFill>
              <a:srgbClr val="867C6E">
                <a:alpha val="52941"/>
              </a:srgbClr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3245153" y="1435926"/>
            <a:ext cx="11797695" cy="847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6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901" b="0" i="0" u="none" strike="noStrike" kern="1200" cap="none" spc="-586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웹 보안 대응 조치 및 재테스트 결과</a:t>
            </a:r>
            <a:endParaRPr kumimoji="0" lang="en-US" altLang="ko-KR" sz="6901" b="0" i="0" u="none" strike="noStrike" kern="1200" cap="none" spc="-586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086784" y="1139889"/>
            <a:ext cx="4114432" cy="140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Detailed </a:t>
            </a:r>
            <a:r>
              <a:rPr kumimoji="0" lang="en-US" sz="1232" b="1" i="0" u="none" strike="noStrike" kern="1200" cap="none" spc="146" normalizeH="0" baseline="0" noProof="0" dirty="0" err="1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Vulenerability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52A4BA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Analysis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9891" y="4174530"/>
            <a:ext cx="6006893" cy="816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WAF</a:t>
            </a:r>
            <a:r>
              <a:rPr kumimoji="0" lang="ko-KR" alt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에</a:t>
            </a:r>
            <a:r>
              <a:rPr lang="en-US" altLang="ko-KR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 XSS </a:t>
            </a:r>
            <a:r>
              <a:rPr lang="ko-KR" altLang="en-US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공격 탐지 룰 적용</a:t>
            </a:r>
            <a:endParaRPr lang="en-US" altLang="ko-KR" sz="2416" spc="-4" dirty="0">
              <a:solidFill>
                <a:srgbClr val="231F20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스크립트 태그 및 이벤트 </a:t>
            </a:r>
            <a:r>
              <a:rPr kumimoji="0" lang="ko-KR" altLang="en-US" sz="2416" b="0" i="0" u="none" strike="noStrike" kern="1200" cap="none" spc="-4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핸들러</a:t>
            </a:r>
            <a:r>
              <a:rPr kumimoji="0" lang="ko-KR" alt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 패턴 차단</a:t>
            </a:r>
            <a:endParaRPr kumimoji="0" lang="en-US" sz="2416" b="0" i="0" u="none" strike="noStrike" kern="1200" cap="none" spc="-4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72183" y="6265937"/>
            <a:ext cx="5633417" cy="393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스크립트 코드가 포함된 </a:t>
            </a:r>
            <a:r>
              <a:rPr lang="ko-KR" altLang="en-US" sz="2416" spc="-4" dirty="0" err="1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입력값</a:t>
            </a:r>
            <a:r>
              <a:rPr lang="ko-KR" altLang="en-US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 재전송</a:t>
            </a:r>
            <a:endParaRPr kumimoji="0" lang="en-US" sz="2416" b="0" i="0" u="none" strike="noStrike" kern="1200" cap="none" spc="-4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25356" y="8441730"/>
            <a:ext cx="4773552" cy="393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WAF </a:t>
            </a:r>
            <a:r>
              <a:rPr kumimoji="0" lang="ko-KR" alt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차단 로그 확인</a:t>
            </a:r>
            <a:endParaRPr kumimoji="0" lang="en-US" sz="2416" b="0" i="0" u="none" strike="noStrike" kern="1200" cap="none" spc="-4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1025356" y="3162300"/>
            <a:ext cx="1870244" cy="850248"/>
            <a:chOff x="0" y="0"/>
            <a:chExt cx="492575" cy="22393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92575" cy="223934"/>
            </a:xfrm>
            <a:custGeom>
              <a:avLst/>
              <a:gdLst/>
              <a:ahLst/>
              <a:cxnLst/>
              <a:rect l="l" t="t" r="r" b="b"/>
              <a:pathLst>
                <a:path w="492575" h="223934">
                  <a:moveTo>
                    <a:pt x="111967" y="0"/>
                  </a:moveTo>
                  <a:lnTo>
                    <a:pt x="380608" y="0"/>
                  </a:lnTo>
                  <a:cubicBezTo>
                    <a:pt x="410303" y="0"/>
                    <a:pt x="438782" y="11796"/>
                    <a:pt x="459780" y="32794"/>
                  </a:cubicBezTo>
                  <a:cubicBezTo>
                    <a:pt x="480778" y="53792"/>
                    <a:pt x="492575" y="82271"/>
                    <a:pt x="492575" y="111967"/>
                  </a:cubicBezTo>
                  <a:lnTo>
                    <a:pt x="492575" y="111967"/>
                  </a:lnTo>
                  <a:cubicBezTo>
                    <a:pt x="492575" y="141662"/>
                    <a:pt x="480778" y="170141"/>
                    <a:pt x="459780" y="191139"/>
                  </a:cubicBezTo>
                  <a:cubicBezTo>
                    <a:pt x="438782" y="212137"/>
                    <a:pt x="410303" y="223934"/>
                    <a:pt x="380608" y="223934"/>
                  </a:cubicBezTo>
                  <a:lnTo>
                    <a:pt x="111967" y="223934"/>
                  </a:lnTo>
                  <a:cubicBezTo>
                    <a:pt x="82271" y="223934"/>
                    <a:pt x="53792" y="212137"/>
                    <a:pt x="32794" y="191139"/>
                  </a:cubicBezTo>
                  <a:cubicBezTo>
                    <a:pt x="11796" y="170141"/>
                    <a:pt x="0" y="141662"/>
                    <a:pt x="0" y="111967"/>
                  </a:cubicBezTo>
                  <a:lnTo>
                    <a:pt x="0" y="111967"/>
                  </a:lnTo>
                  <a:cubicBezTo>
                    <a:pt x="0" y="82271"/>
                    <a:pt x="11796" y="53792"/>
                    <a:pt x="32794" y="32794"/>
                  </a:cubicBezTo>
                  <a:cubicBezTo>
                    <a:pt x="53792" y="11796"/>
                    <a:pt x="82271" y="0"/>
                    <a:pt x="111967" y="0"/>
                  </a:cubicBezTo>
                  <a:close/>
                </a:path>
              </a:pathLst>
            </a:custGeom>
            <a:solidFill>
              <a:srgbClr val="FF6D2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492575" cy="2239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16627" y="5263388"/>
            <a:ext cx="1870244" cy="850248"/>
            <a:chOff x="0" y="0"/>
            <a:chExt cx="492575" cy="22393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92575" cy="223934"/>
            </a:xfrm>
            <a:custGeom>
              <a:avLst/>
              <a:gdLst/>
              <a:ahLst/>
              <a:cxnLst/>
              <a:rect l="l" t="t" r="r" b="b"/>
              <a:pathLst>
                <a:path w="492575" h="223934">
                  <a:moveTo>
                    <a:pt x="111967" y="0"/>
                  </a:moveTo>
                  <a:lnTo>
                    <a:pt x="380608" y="0"/>
                  </a:lnTo>
                  <a:cubicBezTo>
                    <a:pt x="410303" y="0"/>
                    <a:pt x="438782" y="11796"/>
                    <a:pt x="459780" y="32794"/>
                  </a:cubicBezTo>
                  <a:cubicBezTo>
                    <a:pt x="480778" y="53792"/>
                    <a:pt x="492575" y="82271"/>
                    <a:pt x="492575" y="111967"/>
                  </a:cubicBezTo>
                  <a:lnTo>
                    <a:pt x="492575" y="111967"/>
                  </a:lnTo>
                  <a:cubicBezTo>
                    <a:pt x="492575" y="141662"/>
                    <a:pt x="480778" y="170141"/>
                    <a:pt x="459780" y="191139"/>
                  </a:cubicBezTo>
                  <a:cubicBezTo>
                    <a:pt x="438782" y="212137"/>
                    <a:pt x="410303" y="223934"/>
                    <a:pt x="380608" y="223934"/>
                  </a:cubicBezTo>
                  <a:lnTo>
                    <a:pt x="111967" y="223934"/>
                  </a:lnTo>
                  <a:cubicBezTo>
                    <a:pt x="82271" y="223934"/>
                    <a:pt x="53792" y="212137"/>
                    <a:pt x="32794" y="191139"/>
                  </a:cubicBezTo>
                  <a:cubicBezTo>
                    <a:pt x="11796" y="170141"/>
                    <a:pt x="0" y="141662"/>
                    <a:pt x="0" y="111967"/>
                  </a:cubicBezTo>
                  <a:lnTo>
                    <a:pt x="0" y="111967"/>
                  </a:lnTo>
                  <a:cubicBezTo>
                    <a:pt x="0" y="82271"/>
                    <a:pt x="11796" y="53792"/>
                    <a:pt x="32794" y="32794"/>
                  </a:cubicBezTo>
                  <a:cubicBezTo>
                    <a:pt x="53792" y="11796"/>
                    <a:pt x="82271" y="0"/>
                    <a:pt x="111967" y="0"/>
                  </a:cubicBezTo>
                  <a:close/>
                </a:path>
              </a:pathLst>
            </a:custGeom>
            <a:solidFill>
              <a:srgbClr val="52A4BA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492575" cy="2239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16627" y="7417452"/>
            <a:ext cx="1870244" cy="850248"/>
            <a:chOff x="0" y="0"/>
            <a:chExt cx="492575" cy="22393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92575" cy="223934"/>
            </a:xfrm>
            <a:custGeom>
              <a:avLst/>
              <a:gdLst/>
              <a:ahLst/>
              <a:cxnLst/>
              <a:rect l="l" t="t" r="r" b="b"/>
              <a:pathLst>
                <a:path w="492575" h="223934">
                  <a:moveTo>
                    <a:pt x="111967" y="0"/>
                  </a:moveTo>
                  <a:lnTo>
                    <a:pt x="380608" y="0"/>
                  </a:lnTo>
                  <a:cubicBezTo>
                    <a:pt x="410303" y="0"/>
                    <a:pt x="438782" y="11796"/>
                    <a:pt x="459780" y="32794"/>
                  </a:cubicBezTo>
                  <a:cubicBezTo>
                    <a:pt x="480778" y="53792"/>
                    <a:pt x="492575" y="82271"/>
                    <a:pt x="492575" y="111967"/>
                  </a:cubicBezTo>
                  <a:lnTo>
                    <a:pt x="492575" y="111967"/>
                  </a:lnTo>
                  <a:cubicBezTo>
                    <a:pt x="492575" y="141662"/>
                    <a:pt x="480778" y="170141"/>
                    <a:pt x="459780" y="191139"/>
                  </a:cubicBezTo>
                  <a:cubicBezTo>
                    <a:pt x="438782" y="212137"/>
                    <a:pt x="410303" y="223934"/>
                    <a:pt x="380608" y="223934"/>
                  </a:cubicBezTo>
                  <a:lnTo>
                    <a:pt x="111967" y="223934"/>
                  </a:lnTo>
                  <a:cubicBezTo>
                    <a:pt x="82271" y="223934"/>
                    <a:pt x="53792" y="212137"/>
                    <a:pt x="32794" y="191139"/>
                  </a:cubicBezTo>
                  <a:cubicBezTo>
                    <a:pt x="11796" y="170141"/>
                    <a:pt x="0" y="141662"/>
                    <a:pt x="0" y="111967"/>
                  </a:cubicBezTo>
                  <a:lnTo>
                    <a:pt x="0" y="111967"/>
                  </a:lnTo>
                  <a:cubicBezTo>
                    <a:pt x="0" y="82271"/>
                    <a:pt x="11796" y="53792"/>
                    <a:pt x="32794" y="32794"/>
                  </a:cubicBezTo>
                  <a:cubicBezTo>
                    <a:pt x="53792" y="11796"/>
                    <a:pt x="82271" y="0"/>
                    <a:pt x="111967" y="0"/>
                  </a:cubicBezTo>
                  <a:close/>
                </a:path>
              </a:pathLst>
            </a:custGeom>
            <a:solidFill>
              <a:srgbClr val="867C6E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0"/>
              <a:ext cx="492575" cy="2239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138575" y="3420960"/>
            <a:ext cx="1640726" cy="39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9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08" b="0" i="0" u="none" strike="noStrike" kern="1200" cap="none" spc="-189" normalizeH="0" baseline="0" noProof="0" dirty="0">
              <a:ln>
                <a:noFill/>
              </a:ln>
              <a:solidFill>
                <a:srgbClr val="FAF8F5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38575" y="5522048"/>
            <a:ext cx="1640726" cy="39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9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재테스트</a:t>
            </a:r>
            <a:endParaRPr kumimoji="0" lang="en-US" sz="3108" b="0" i="0" u="none" strike="noStrike" kern="1200" cap="none" spc="-189" normalizeH="0" baseline="0" noProof="0" dirty="0">
              <a:ln>
                <a:noFill/>
              </a:ln>
              <a:solidFill>
                <a:srgbClr val="FAF8F5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38575" y="7676112"/>
            <a:ext cx="1640726" cy="39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9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결과</a:t>
            </a:r>
            <a:endParaRPr kumimoji="0" lang="en-US" sz="3108" b="0" i="0" u="none" strike="noStrike" kern="1200" cap="none" spc="-189" normalizeH="0" baseline="0" noProof="0" dirty="0">
              <a:ln>
                <a:noFill/>
              </a:ln>
              <a:solidFill>
                <a:srgbClr val="FAF8F5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65DD4D64-D180-4141-AC05-DC4B99863890}"/>
              </a:ext>
            </a:extLst>
          </p:cNvPr>
          <p:cNvSpPr txBox="1"/>
          <p:nvPr/>
        </p:nvSpPr>
        <p:spPr>
          <a:xfrm>
            <a:off x="5798908" y="2471766"/>
            <a:ext cx="6690185" cy="26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77" normalizeH="0" baseline="0" noProof="0" dirty="0">
                <a:ln>
                  <a:noFill/>
                </a:ln>
                <a:solidFill>
                  <a:prstClr val="black">
                    <a:alpha val="76863"/>
                  </a:prst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XSS </a:t>
            </a:r>
            <a:r>
              <a:rPr kumimoji="0" lang="en-US" sz="2800" b="1" i="0" u="none" strike="noStrike" kern="1200" cap="none" spc="-77" normalizeH="0" baseline="0" noProof="0" dirty="0">
                <a:ln>
                  <a:noFill/>
                </a:ln>
                <a:solidFill>
                  <a:srgbClr val="FF0000">
                    <a:alpha val="76863"/>
                  </a:srgb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(High)</a:t>
            </a:r>
          </a:p>
        </p:txBody>
      </p:sp>
      <p:sp>
        <p:nvSpPr>
          <p:cNvPr id="34" name="TextBox 27">
            <a:extLst>
              <a:ext uri="{FF2B5EF4-FFF2-40B4-BE49-F238E27FC236}">
                <a16:creationId xmlns:a16="http://schemas.microsoft.com/office/drawing/2014/main" id="{6E2AE3C7-2517-4305-B74E-BE0190201A56}"/>
              </a:ext>
            </a:extLst>
          </p:cNvPr>
          <p:cNvSpPr txBox="1"/>
          <p:nvPr/>
        </p:nvSpPr>
        <p:spPr>
          <a:xfrm>
            <a:off x="1138575" y="3384095"/>
            <a:ext cx="1640726" cy="39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9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대응 조치</a:t>
            </a:r>
            <a:endParaRPr kumimoji="0" lang="en-US" sz="3108" b="0" i="0" u="none" strike="noStrike" kern="1200" cap="none" spc="-189" normalizeH="0" baseline="0" noProof="0" dirty="0">
              <a:ln>
                <a:noFill/>
              </a:ln>
              <a:solidFill>
                <a:srgbClr val="FAF8F5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E41E02E-B351-49D3-AFD1-20DDA3449F60}"/>
              </a:ext>
            </a:extLst>
          </p:cNvPr>
          <p:cNvGrpSpPr/>
          <p:nvPr/>
        </p:nvGrpSpPr>
        <p:grpSpPr>
          <a:xfrm>
            <a:off x="9448800" y="4139168"/>
            <a:ext cx="8305800" cy="5500132"/>
            <a:chOff x="9448800" y="4139168"/>
            <a:chExt cx="8305800" cy="5500132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0EFA600D-BBEF-4543-A3D4-882E1242C5E4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9448800" y="4582815"/>
              <a:ext cx="8305800" cy="2274226"/>
            </a:xfrm>
            <a:prstGeom prst="rect">
              <a:avLst/>
            </a:prstGeom>
            <a:ln w="28575">
              <a:solidFill>
                <a:srgbClr val="7ED6C2"/>
              </a:solidFill>
            </a:ln>
          </p:spPr>
        </p:pic>
        <p:sp>
          <p:nvSpPr>
            <p:cNvPr id="48" name="화살표: 오른쪽 47">
              <a:extLst>
                <a:ext uri="{FF2B5EF4-FFF2-40B4-BE49-F238E27FC236}">
                  <a16:creationId xmlns:a16="http://schemas.microsoft.com/office/drawing/2014/main" id="{9D6EF617-E18A-49FD-B83D-8C6A9B3B7059}"/>
                </a:ext>
              </a:extLst>
            </p:cNvPr>
            <p:cNvSpPr/>
            <p:nvPr/>
          </p:nvSpPr>
          <p:spPr>
            <a:xfrm rot="5400000">
              <a:off x="13110978" y="8932771"/>
              <a:ext cx="1006751" cy="406307"/>
            </a:xfrm>
            <a:prstGeom prst="rightArrow">
              <a:avLst>
                <a:gd name="adj1" fmla="val 50000"/>
                <a:gd name="adj2" fmla="val 108709"/>
              </a:avLst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BE21A7D-A805-4742-8252-AF6693BEC348}"/>
                </a:ext>
              </a:extLst>
            </p:cNvPr>
            <p:cNvSpPr txBox="1"/>
            <p:nvPr/>
          </p:nvSpPr>
          <p:spPr>
            <a:xfrm>
              <a:off x="12496800" y="4139168"/>
              <a:ext cx="2209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윤고딕 Medium" panose="020B0600000101010101" charset="-127"/>
                  <a:ea typeface="윤고딕 Medium" panose="020B0600000101010101" charset="-127"/>
                </a:rPr>
                <a:t>⚠ </a:t>
              </a:r>
              <a:r>
                <a:rPr lang="en-US" altLang="ko-KR" dirty="0">
                  <a:latin typeface="윤고딕 Medium" panose="020B0600000101010101" charset="-127"/>
                  <a:ea typeface="윤고딕 Medium" panose="020B0600000101010101" charset="-127"/>
                </a:rPr>
                <a:t>WAF Rule</a:t>
              </a:r>
              <a:r>
                <a:rPr lang="ko-KR" altLang="en-US" dirty="0">
                  <a:latin typeface="윤고딕 Medium" panose="020B0600000101010101" charset="-127"/>
                  <a:ea typeface="윤고딕 Medium" panose="020B0600000101010101" charset="-127"/>
                </a:rPr>
                <a:t> 작성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6845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D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A4B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408296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73463" y="172752"/>
            <a:ext cx="17941074" cy="9941496"/>
          </a:xfrm>
          <a:custGeom>
            <a:avLst/>
            <a:gdLst/>
            <a:ahLst/>
            <a:cxnLst/>
            <a:rect l="l" t="t" r="r" b="b"/>
            <a:pathLst>
              <a:path w="4725221" h="2618336">
                <a:moveTo>
                  <a:pt x="0" y="0"/>
                </a:moveTo>
                <a:lnTo>
                  <a:pt x="4725221" y="0"/>
                </a:lnTo>
                <a:lnTo>
                  <a:pt x="4725221" y="2618336"/>
                </a:lnTo>
                <a:lnTo>
                  <a:pt x="0" y="2618336"/>
                </a:lnTo>
                <a:close/>
              </a:path>
            </a:pathLst>
          </a:custGeom>
          <a:solidFill>
            <a:srgbClr val="FAF8F5"/>
          </a:solidFill>
        </p:spPr>
      </p:sp>
      <p:sp>
        <p:nvSpPr>
          <p:cNvPr id="7" name="TextBox 7"/>
          <p:cNvSpPr txBox="1"/>
          <p:nvPr/>
        </p:nvSpPr>
        <p:spPr>
          <a:xfrm>
            <a:off x="161970" y="165888"/>
            <a:ext cx="17941074" cy="994149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21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948547" y="2990852"/>
            <a:ext cx="16390906" cy="0"/>
          </a:xfrm>
          <a:prstGeom prst="line">
            <a:avLst/>
          </a:prstGeom>
          <a:ln w="9525" cap="flat">
            <a:solidFill>
              <a:srgbClr val="867C6E">
                <a:alpha val="52941"/>
              </a:srgbClr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3245153" y="1435926"/>
            <a:ext cx="11797695" cy="847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6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901" b="0" i="0" u="none" strike="noStrike" kern="1200" cap="none" spc="-586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웹 보안 대응 조치 및 재테스트 결과</a:t>
            </a:r>
            <a:endParaRPr kumimoji="0" lang="en-US" altLang="ko-KR" sz="6901" b="0" i="0" u="none" strike="noStrike" kern="1200" cap="none" spc="-586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086784" y="1139889"/>
            <a:ext cx="4114432" cy="140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Detailed </a:t>
            </a:r>
            <a:r>
              <a:rPr kumimoji="0" lang="en-US" sz="1232" b="1" i="0" u="none" strike="noStrike" kern="1200" cap="none" spc="146" normalizeH="0" baseline="0" noProof="0" dirty="0" err="1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Vulenerability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52A4BA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Analysis</a:t>
            </a: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65DD4D64-D180-4141-AC05-DC4B99863890}"/>
              </a:ext>
            </a:extLst>
          </p:cNvPr>
          <p:cNvSpPr txBox="1"/>
          <p:nvPr/>
        </p:nvSpPr>
        <p:spPr>
          <a:xfrm>
            <a:off x="5798908" y="2471766"/>
            <a:ext cx="6690185" cy="26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77" normalizeH="0" baseline="0" noProof="0" dirty="0">
                <a:ln>
                  <a:noFill/>
                </a:ln>
                <a:solidFill>
                  <a:prstClr val="black">
                    <a:alpha val="76863"/>
                  </a:prst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XSS </a:t>
            </a:r>
            <a:r>
              <a:rPr kumimoji="0" lang="en-US" sz="2800" b="1" i="0" u="none" strike="noStrike" kern="1200" cap="none" spc="-77" normalizeH="0" baseline="0" noProof="0" dirty="0">
                <a:ln>
                  <a:noFill/>
                </a:ln>
                <a:solidFill>
                  <a:srgbClr val="FF0000">
                    <a:alpha val="76863"/>
                  </a:srgb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(High)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BE7302A-560A-41AE-BDDB-D46FB428A93E}"/>
              </a:ext>
            </a:extLst>
          </p:cNvPr>
          <p:cNvGrpSpPr/>
          <p:nvPr/>
        </p:nvGrpSpPr>
        <p:grpSpPr>
          <a:xfrm>
            <a:off x="501317" y="3219390"/>
            <a:ext cx="8642683" cy="6648510"/>
            <a:chOff x="501317" y="3219390"/>
            <a:chExt cx="8642683" cy="6648510"/>
          </a:xfrm>
        </p:grpSpPr>
        <p:sp>
          <p:nvSpPr>
            <p:cNvPr id="26" name="TextBox 26"/>
            <p:cNvSpPr txBox="1"/>
            <p:nvPr/>
          </p:nvSpPr>
          <p:spPr>
            <a:xfrm>
              <a:off x="1138575" y="3420960"/>
              <a:ext cx="1640726" cy="399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98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138575" y="7676112"/>
              <a:ext cx="1640726" cy="399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98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108" b="0" i="0" u="none" strike="noStrike" kern="1200" cap="none" spc="-189" normalizeH="0" baseline="0" noProof="0" dirty="0">
                  <a:ln>
                    <a:noFill/>
                  </a:ln>
                  <a:solidFill>
                    <a:srgbClr val="FAF8F5"/>
                  </a:solidFill>
                  <a:effectLst/>
                  <a:uLnTx/>
                  <a:uFillTx/>
                  <a:latin typeface="210 다락방"/>
                  <a:ea typeface="210 다락방"/>
                  <a:cs typeface="210 다락방"/>
                  <a:sym typeface="210 다락방"/>
                </a:rPr>
                <a:t>결과</a:t>
              </a:r>
              <a:endParaRPr kumimoji="0" 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endParaRPr>
            </a:p>
          </p:txBody>
        </p:sp>
        <p:sp>
          <p:nvSpPr>
            <p:cNvPr id="34" name="TextBox 27">
              <a:extLst>
                <a:ext uri="{FF2B5EF4-FFF2-40B4-BE49-F238E27FC236}">
                  <a16:creationId xmlns:a16="http://schemas.microsoft.com/office/drawing/2014/main" id="{6E2AE3C7-2517-4305-B74E-BE0190201A56}"/>
                </a:ext>
              </a:extLst>
            </p:cNvPr>
            <p:cNvSpPr txBox="1"/>
            <p:nvPr/>
          </p:nvSpPr>
          <p:spPr>
            <a:xfrm>
              <a:off x="1138575" y="3384095"/>
              <a:ext cx="1640726" cy="399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98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108" b="0" i="0" u="none" strike="noStrike" kern="1200" cap="none" spc="-189" normalizeH="0" baseline="0" noProof="0" dirty="0">
                  <a:ln>
                    <a:noFill/>
                  </a:ln>
                  <a:solidFill>
                    <a:srgbClr val="FAF8F5"/>
                  </a:solidFill>
                  <a:effectLst/>
                  <a:uLnTx/>
                  <a:uFillTx/>
                  <a:latin typeface="210 다락방"/>
                  <a:ea typeface="210 다락방"/>
                  <a:cs typeface="210 다락방"/>
                  <a:sym typeface="210 다락방"/>
                </a:rPr>
                <a:t>대응 조치</a:t>
              </a:r>
              <a:endParaRPr kumimoji="0" 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endParaRP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54CF8945-D0F4-4453-B209-5EF7D70FFE9E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317" y="3925481"/>
              <a:ext cx="4677884" cy="2055955"/>
            </a:xfrm>
            <a:prstGeom prst="rect">
              <a:avLst/>
            </a:prstGeom>
            <a:ln w="28575">
              <a:solidFill>
                <a:srgbClr val="7ED6C2"/>
              </a:solidFill>
            </a:ln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5B9D3031-A959-467C-9C14-C9F985A86430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6080152" y="4286479"/>
              <a:ext cx="2911448" cy="1466621"/>
            </a:xfrm>
            <a:prstGeom prst="rect">
              <a:avLst/>
            </a:prstGeom>
            <a:ln w="28575">
              <a:solidFill>
                <a:srgbClr val="7ED6C2"/>
              </a:solidFill>
            </a:ln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C2998A2-FBCF-4465-B450-C787FC79C531}"/>
                </a:ext>
              </a:extLst>
            </p:cNvPr>
            <p:cNvGrpSpPr/>
            <p:nvPr/>
          </p:nvGrpSpPr>
          <p:grpSpPr>
            <a:xfrm>
              <a:off x="2209799" y="7681827"/>
              <a:ext cx="4876801" cy="1816875"/>
              <a:chOff x="4724399" y="7631458"/>
              <a:chExt cx="4876801" cy="1816875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9B86324E-37D1-47D7-AE0D-7F3AA234646B}"/>
                  </a:ext>
                </a:extLst>
              </p:cNvPr>
              <p:cNvPicPr/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24399" y="7631458"/>
                <a:ext cx="4876801" cy="918396"/>
              </a:xfrm>
              <a:prstGeom prst="rect">
                <a:avLst/>
              </a:prstGeom>
              <a:ln w="28575">
                <a:solidFill>
                  <a:srgbClr val="7ED6C2"/>
                </a:solidFill>
              </a:ln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8BF6AC51-A865-41E7-A563-E4708495AE13}"/>
                  </a:ext>
                </a:extLst>
              </p:cNvPr>
              <p:cNvPicPr/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24400" y="8572500"/>
                <a:ext cx="4876800" cy="875833"/>
              </a:xfrm>
              <a:prstGeom prst="rect">
                <a:avLst/>
              </a:prstGeom>
              <a:ln w="28575">
                <a:solidFill>
                  <a:srgbClr val="7ED6C2"/>
                </a:solidFill>
              </a:ln>
            </p:spPr>
          </p:pic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1DEA522-E6B3-4D06-8D2C-609BC6CA830C}"/>
                </a:ext>
              </a:extLst>
            </p:cNvPr>
            <p:cNvSpPr txBox="1"/>
            <p:nvPr/>
          </p:nvSpPr>
          <p:spPr>
            <a:xfrm>
              <a:off x="2811692" y="9498568"/>
              <a:ext cx="381770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✅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WAF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정책에 의해 공격이 </a:t>
              </a:r>
              <a:r>
                <a:rPr lang="ko-KR" altLang="en-US" dirty="0">
                  <a:solidFill>
                    <a:prstClr val="black"/>
                  </a:solidFill>
                  <a:latin typeface="윤고딕 Medium" panose="020B0600000101010101" charset="-127"/>
                  <a:ea typeface="윤고딕 Medium" panose="020B0600000101010101" charset="-127"/>
                </a:rPr>
                <a:t>차단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됨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.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3FF4C44-F77A-4048-BFB9-19F6EE4FCFB1}"/>
                </a:ext>
              </a:extLst>
            </p:cNvPr>
            <p:cNvSpPr txBox="1"/>
            <p:nvPr/>
          </p:nvSpPr>
          <p:spPr>
            <a:xfrm>
              <a:off x="4182094" y="3219390"/>
              <a:ext cx="13805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윤고딕 Medium" panose="020B0600000101010101" charset="-127"/>
                  <a:ea typeface="윤고딕 Medium" panose="020B0600000101010101" charset="-127"/>
                </a:rPr>
                <a:t>&lt; </a:t>
              </a:r>
              <a:r>
                <a:rPr lang="ko-KR" altLang="en-US" sz="2000" b="1" dirty="0" err="1">
                  <a:latin typeface="윤고딕 Medium" panose="020B0600000101010101" charset="-127"/>
                  <a:ea typeface="윤고딕 Medium" panose="020B0600000101010101" charset="-127"/>
                </a:rPr>
                <a:t>댓글창</a:t>
              </a:r>
              <a:r>
                <a:rPr lang="en-US" altLang="ko-KR" sz="2000" b="1" dirty="0">
                  <a:latin typeface="윤고딕 Medium" panose="020B0600000101010101" charset="-127"/>
                  <a:ea typeface="윤고딕 Medium" panose="020B0600000101010101" charset="-127"/>
                </a:rPr>
                <a:t>&gt;</a:t>
              </a:r>
              <a:endParaRPr lang="ko-KR" altLang="en-US" sz="2000" b="1" dirty="0">
                <a:latin typeface="윤고딕 Medium" panose="020B0600000101010101" charset="-127"/>
                <a:ea typeface="윤고딕 Medium" panose="020B0600000101010101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D5DCB3C-F657-465F-8C33-1C885882FF3B}"/>
                </a:ext>
              </a:extLst>
            </p:cNvPr>
            <p:cNvSpPr txBox="1"/>
            <p:nvPr/>
          </p:nvSpPr>
          <p:spPr>
            <a:xfrm>
              <a:off x="1863556" y="5981700"/>
              <a:ext cx="18702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⚠ 공격 재시도</a:t>
              </a:r>
            </a:p>
          </p:txBody>
        </p:sp>
        <p:sp>
          <p:nvSpPr>
            <p:cNvPr id="52" name="화살표: 오른쪽 51">
              <a:extLst>
                <a:ext uri="{FF2B5EF4-FFF2-40B4-BE49-F238E27FC236}">
                  <a16:creationId xmlns:a16="http://schemas.microsoft.com/office/drawing/2014/main" id="{7EDE069B-A08A-4135-A475-B8D42051600B}"/>
                </a:ext>
              </a:extLst>
            </p:cNvPr>
            <p:cNvSpPr/>
            <p:nvPr/>
          </p:nvSpPr>
          <p:spPr>
            <a:xfrm>
              <a:off x="5271052" y="4889594"/>
              <a:ext cx="726299" cy="400110"/>
            </a:xfrm>
            <a:prstGeom prst="rightArrow">
              <a:avLst>
                <a:gd name="adj1" fmla="val 50000"/>
                <a:gd name="adj2" fmla="val 82212"/>
              </a:avLst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화살표: 오른쪽 53">
              <a:extLst>
                <a:ext uri="{FF2B5EF4-FFF2-40B4-BE49-F238E27FC236}">
                  <a16:creationId xmlns:a16="http://schemas.microsoft.com/office/drawing/2014/main" id="{B3BF9121-976D-42A4-8945-5D27BB8564D3}"/>
                </a:ext>
              </a:extLst>
            </p:cNvPr>
            <p:cNvSpPr/>
            <p:nvPr/>
          </p:nvSpPr>
          <p:spPr>
            <a:xfrm rot="5400000">
              <a:off x="4221071" y="6722971"/>
              <a:ext cx="1006751" cy="406307"/>
            </a:xfrm>
            <a:prstGeom prst="rightArrow">
              <a:avLst>
                <a:gd name="adj1" fmla="val 50000"/>
                <a:gd name="adj2" fmla="val 108709"/>
              </a:avLst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AutoShape 8">
              <a:extLst>
                <a:ext uri="{FF2B5EF4-FFF2-40B4-BE49-F238E27FC236}">
                  <a16:creationId xmlns:a16="http://schemas.microsoft.com/office/drawing/2014/main" id="{CDE9CD20-82BB-49E9-8927-5B51AC9937F0}"/>
                </a:ext>
              </a:extLst>
            </p:cNvPr>
            <p:cNvSpPr/>
            <p:nvPr/>
          </p:nvSpPr>
          <p:spPr>
            <a:xfrm flipH="1">
              <a:off x="9144000" y="3619523"/>
              <a:ext cx="0" cy="5257777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DE75944-DD52-4FCD-995F-60D1587DE091}"/>
              </a:ext>
            </a:extLst>
          </p:cNvPr>
          <p:cNvGrpSpPr/>
          <p:nvPr/>
        </p:nvGrpSpPr>
        <p:grpSpPr>
          <a:xfrm>
            <a:off x="11280915" y="3162300"/>
            <a:ext cx="4922673" cy="6705600"/>
            <a:chOff x="11280915" y="3162300"/>
            <a:chExt cx="4922673" cy="670560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3EA7219-E9D0-42A1-976E-6B715F42DC51}"/>
                </a:ext>
              </a:extLst>
            </p:cNvPr>
            <p:cNvSpPr txBox="1"/>
            <p:nvPr/>
          </p:nvSpPr>
          <p:spPr>
            <a:xfrm>
              <a:off x="13014138" y="3162300"/>
              <a:ext cx="14638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윤고딕 Medium" panose="020B0600000101010101" charset="-127"/>
                  <a:ea typeface="윤고딕 Medium" panose="020B0600000101010101" charset="-127"/>
                </a:rPr>
                <a:t>&lt; </a:t>
              </a:r>
              <a:r>
                <a:rPr lang="ko-KR" altLang="en-US" sz="2000" b="1" dirty="0" err="1">
                  <a:latin typeface="윤고딕 Medium" panose="020B0600000101010101" charset="-127"/>
                  <a:ea typeface="윤고딕 Medium" panose="020B0600000101010101" charset="-127"/>
                </a:rPr>
                <a:t>채팅창</a:t>
              </a:r>
              <a:r>
                <a:rPr lang="ko-KR" altLang="en-US" sz="2000" b="1" dirty="0">
                  <a:latin typeface="윤고딕 Medium" panose="020B0600000101010101" charset="-127"/>
                  <a:ea typeface="윤고딕 Medium" panose="020B0600000101010101" charset="-127"/>
                </a:rPr>
                <a:t> </a:t>
              </a:r>
              <a:r>
                <a:rPr lang="en-US" altLang="ko-KR" sz="2000" b="1" dirty="0">
                  <a:latin typeface="윤고딕 Medium" panose="020B0600000101010101" charset="-127"/>
                  <a:ea typeface="윤고딕 Medium" panose="020B0600000101010101" charset="-127"/>
                </a:rPr>
                <a:t>&gt;</a:t>
              </a:r>
              <a:endParaRPr lang="ko-KR" altLang="en-US" sz="2000" b="1" dirty="0">
                <a:latin typeface="윤고딕 Medium" panose="020B0600000101010101" charset="-127"/>
                <a:ea typeface="윤고딕 Medium" panose="020B0600000101010101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16E0FDD-1611-423B-B7C3-020ACE330B8A}"/>
                </a:ext>
              </a:extLst>
            </p:cNvPr>
            <p:cNvGrpSpPr/>
            <p:nvPr/>
          </p:nvGrpSpPr>
          <p:grpSpPr>
            <a:xfrm>
              <a:off x="11353800" y="7659610"/>
              <a:ext cx="4849788" cy="1823880"/>
              <a:chOff x="12570633" y="5800424"/>
              <a:chExt cx="4618477" cy="1823880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7FD1C528-7A5F-490F-9EE9-A5AF49DACDF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570633" y="5800424"/>
                <a:ext cx="4618477" cy="918394"/>
              </a:xfrm>
              <a:prstGeom prst="rect">
                <a:avLst/>
              </a:prstGeom>
              <a:ln w="28575">
                <a:solidFill>
                  <a:srgbClr val="7ED6C2"/>
                </a:solidFill>
              </a:ln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C6E25F3E-C8D5-443A-8233-A0D112DF55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570633" y="6748470"/>
                <a:ext cx="4618477" cy="875834"/>
              </a:xfrm>
              <a:prstGeom prst="rect">
                <a:avLst/>
              </a:prstGeom>
              <a:ln w="28575">
                <a:solidFill>
                  <a:srgbClr val="7ED6C2"/>
                </a:solidFill>
              </a:ln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A1FA65C-3B39-4F4A-889A-3D463B2CF988}"/>
                </a:ext>
              </a:extLst>
            </p:cNvPr>
            <p:cNvSpPr txBox="1"/>
            <p:nvPr/>
          </p:nvSpPr>
          <p:spPr>
            <a:xfrm>
              <a:off x="12135204" y="9498568"/>
              <a:ext cx="38667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✅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WAF </a:t>
              </a:r>
              <a:r>
                <a:rPr lang="ko-KR" altLang="en-US" dirty="0">
                  <a:solidFill>
                    <a:prstClr val="black"/>
                  </a:solidFill>
                  <a:latin typeface="윤고딕 Medium" panose="020B0600000101010101" charset="-127"/>
                  <a:ea typeface="윤고딕 Medium" panose="020B0600000101010101" charset="-127"/>
                </a:rPr>
                <a:t>정책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에 의해 공격이 </a:t>
              </a:r>
              <a:r>
                <a:rPr lang="ko-KR" altLang="en-US" dirty="0">
                  <a:solidFill>
                    <a:prstClr val="black"/>
                  </a:solidFill>
                  <a:latin typeface="윤고딕 Medium" panose="020B0600000101010101" charset="-127"/>
                  <a:ea typeface="윤고딕 Medium" panose="020B0600000101010101" charset="-127"/>
                </a:rPr>
                <a:t>차단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됨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.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</a:endParaRP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8C8FF03A-72E0-4ACC-AA46-AC718F908C74}"/>
                </a:ext>
              </a:extLst>
            </p:cNvPr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11280915" y="3891008"/>
              <a:ext cx="4797285" cy="2075250"/>
            </a:xfrm>
            <a:prstGeom prst="rect">
              <a:avLst/>
            </a:prstGeom>
            <a:ln w="28575">
              <a:solidFill>
                <a:srgbClr val="7ED6C2"/>
              </a:solidFill>
            </a:ln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6F7FAE6-C0A1-49E3-80B3-9D9686396FC7}"/>
                </a:ext>
              </a:extLst>
            </p:cNvPr>
            <p:cNvSpPr txBox="1"/>
            <p:nvPr/>
          </p:nvSpPr>
          <p:spPr>
            <a:xfrm>
              <a:off x="12893815" y="5981700"/>
              <a:ext cx="18702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⚠ 공격 재시도</a:t>
              </a:r>
            </a:p>
          </p:txBody>
        </p:sp>
        <p:sp>
          <p:nvSpPr>
            <p:cNvPr id="56" name="화살표: 오른쪽 55">
              <a:extLst>
                <a:ext uri="{FF2B5EF4-FFF2-40B4-BE49-F238E27FC236}">
                  <a16:creationId xmlns:a16="http://schemas.microsoft.com/office/drawing/2014/main" id="{F2536CD9-64A5-484F-8AA2-3B44ADFE960D}"/>
                </a:ext>
              </a:extLst>
            </p:cNvPr>
            <p:cNvSpPr/>
            <p:nvPr/>
          </p:nvSpPr>
          <p:spPr>
            <a:xfrm rot="5400000">
              <a:off x="13415778" y="6875371"/>
              <a:ext cx="1006751" cy="406307"/>
            </a:xfrm>
            <a:prstGeom prst="rightArrow">
              <a:avLst>
                <a:gd name="adj1" fmla="val 50000"/>
                <a:gd name="adj2" fmla="val 108709"/>
              </a:avLst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6157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D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A4B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408296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3463" y="172752"/>
            <a:ext cx="17941074" cy="9941496"/>
            <a:chOff x="0" y="0"/>
            <a:chExt cx="4725221" cy="26183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25221" cy="2618336"/>
            </a:xfrm>
            <a:custGeom>
              <a:avLst/>
              <a:gdLst/>
              <a:ahLst/>
              <a:cxnLst/>
              <a:rect l="l" t="t" r="r" b="b"/>
              <a:pathLst>
                <a:path w="4725221" h="2618336">
                  <a:moveTo>
                    <a:pt x="0" y="0"/>
                  </a:moveTo>
                  <a:lnTo>
                    <a:pt x="4725221" y="0"/>
                  </a:lnTo>
                  <a:lnTo>
                    <a:pt x="4725221" y="2618336"/>
                  </a:lnTo>
                  <a:lnTo>
                    <a:pt x="0" y="2618336"/>
                  </a:lnTo>
                  <a:close/>
                </a:path>
              </a:pathLst>
            </a:custGeom>
            <a:solidFill>
              <a:srgbClr val="FAF8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4725221" cy="2618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948547" y="2990852"/>
            <a:ext cx="16390906" cy="0"/>
          </a:xfrm>
          <a:prstGeom prst="line">
            <a:avLst/>
          </a:prstGeom>
          <a:ln w="9525" cap="flat">
            <a:solidFill>
              <a:srgbClr val="867C6E">
                <a:alpha val="52941"/>
              </a:srgbClr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3245153" y="1435926"/>
            <a:ext cx="11797695" cy="847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6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901" b="0" i="0" u="none" strike="noStrike" kern="1200" cap="none" spc="-586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웹 보안 대응 조치 및 재테스트 결과</a:t>
            </a:r>
            <a:endParaRPr kumimoji="0" lang="en-US" altLang="ko-KR" sz="6901" b="0" i="0" u="none" strike="noStrike" kern="1200" cap="none" spc="-586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086784" y="1139889"/>
            <a:ext cx="4114432" cy="140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Detailed </a:t>
            </a:r>
            <a:r>
              <a:rPr kumimoji="0" lang="en-US" sz="1232" b="1" i="0" u="none" strike="noStrike" kern="1200" cap="none" spc="146" normalizeH="0" baseline="0" noProof="0" dirty="0" err="1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Vulenerability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52A4BA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Analysis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9891" y="4174530"/>
            <a:ext cx="7879153" cy="816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WAF</a:t>
            </a:r>
            <a:r>
              <a:rPr kumimoji="0" lang="ko-KR" alt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를 통한 비정상 요청 패턴 및 외부 도메인 요청 차단</a:t>
            </a:r>
            <a:endParaRPr kumimoji="0" lang="en-US" altLang="ko-KR" sz="2416" b="0" i="0" u="none" strike="noStrike" kern="1200" cap="none" spc="-4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16" b="0" i="0" u="none" strike="noStrike" kern="1200" cap="none" spc="-4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Referer</a:t>
            </a:r>
            <a:r>
              <a:rPr kumimoji="0" 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/Origin </a:t>
            </a:r>
            <a:r>
              <a:rPr kumimoji="0" lang="ko-KR" alt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기반 접근 제어 룰 적용</a:t>
            </a:r>
            <a:endParaRPr kumimoji="0" lang="en-US" sz="2416" b="0" i="0" u="none" strike="noStrike" kern="1200" cap="none" spc="-4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72183" y="6265937"/>
            <a:ext cx="5252417" cy="393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외부 사이트에서 위조된 요청 전송</a:t>
            </a:r>
            <a:endParaRPr kumimoji="0" lang="en-US" sz="2416" b="0" i="0" u="none" strike="noStrike" kern="1200" cap="none" spc="-4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25356" y="8441730"/>
            <a:ext cx="7933688" cy="393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비정상 요청 차단 확인</a:t>
            </a:r>
            <a:endParaRPr kumimoji="0" lang="en-US" sz="2416" b="0" i="0" u="none" strike="noStrike" kern="1200" cap="none" spc="-4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1025356" y="3162300"/>
            <a:ext cx="1870244" cy="850248"/>
            <a:chOff x="0" y="0"/>
            <a:chExt cx="492575" cy="22393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92575" cy="223934"/>
            </a:xfrm>
            <a:custGeom>
              <a:avLst/>
              <a:gdLst/>
              <a:ahLst/>
              <a:cxnLst/>
              <a:rect l="l" t="t" r="r" b="b"/>
              <a:pathLst>
                <a:path w="492575" h="223934">
                  <a:moveTo>
                    <a:pt x="111967" y="0"/>
                  </a:moveTo>
                  <a:lnTo>
                    <a:pt x="380608" y="0"/>
                  </a:lnTo>
                  <a:cubicBezTo>
                    <a:pt x="410303" y="0"/>
                    <a:pt x="438782" y="11796"/>
                    <a:pt x="459780" y="32794"/>
                  </a:cubicBezTo>
                  <a:cubicBezTo>
                    <a:pt x="480778" y="53792"/>
                    <a:pt x="492575" y="82271"/>
                    <a:pt x="492575" y="111967"/>
                  </a:cubicBezTo>
                  <a:lnTo>
                    <a:pt x="492575" y="111967"/>
                  </a:lnTo>
                  <a:cubicBezTo>
                    <a:pt x="492575" y="141662"/>
                    <a:pt x="480778" y="170141"/>
                    <a:pt x="459780" y="191139"/>
                  </a:cubicBezTo>
                  <a:cubicBezTo>
                    <a:pt x="438782" y="212137"/>
                    <a:pt x="410303" y="223934"/>
                    <a:pt x="380608" y="223934"/>
                  </a:cubicBezTo>
                  <a:lnTo>
                    <a:pt x="111967" y="223934"/>
                  </a:lnTo>
                  <a:cubicBezTo>
                    <a:pt x="82271" y="223934"/>
                    <a:pt x="53792" y="212137"/>
                    <a:pt x="32794" y="191139"/>
                  </a:cubicBezTo>
                  <a:cubicBezTo>
                    <a:pt x="11796" y="170141"/>
                    <a:pt x="0" y="141662"/>
                    <a:pt x="0" y="111967"/>
                  </a:cubicBezTo>
                  <a:lnTo>
                    <a:pt x="0" y="111967"/>
                  </a:lnTo>
                  <a:cubicBezTo>
                    <a:pt x="0" y="82271"/>
                    <a:pt x="11796" y="53792"/>
                    <a:pt x="32794" y="32794"/>
                  </a:cubicBezTo>
                  <a:cubicBezTo>
                    <a:pt x="53792" y="11796"/>
                    <a:pt x="82271" y="0"/>
                    <a:pt x="111967" y="0"/>
                  </a:cubicBezTo>
                  <a:close/>
                </a:path>
              </a:pathLst>
            </a:custGeom>
            <a:solidFill>
              <a:srgbClr val="FF6D2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492575" cy="2239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16627" y="5263388"/>
            <a:ext cx="1870244" cy="850248"/>
            <a:chOff x="0" y="0"/>
            <a:chExt cx="492575" cy="22393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92575" cy="223934"/>
            </a:xfrm>
            <a:custGeom>
              <a:avLst/>
              <a:gdLst/>
              <a:ahLst/>
              <a:cxnLst/>
              <a:rect l="l" t="t" r="r" b="b"/>
              <a:pathLst>
                <a:path w="492575" h="223934">
                  <a:moveTo>
                    <a:pt x="111967" y="0"/>
                  </a:moveTo>
                  <a:lnTo>
                    <a:pt x="380608" y="0"/>
                  </a:lnTo>
                  <a:cubicBezTo>
                    <a:pt x="410303" y="0"/>
                    <a:pt x="438782" y="11796"/>
                    <a:pt x="459780" y="32794"/>
                  </a:cubicBezTo>
                  <a:cubicBezTo>
                    <a:pt x="480778" y="53792"/>
                    <a:pt x="492575" y="82271"/>
                    <a:pt x="492575" y="111967"/>
                  </a:cubicBezTo>
                  <a:lnTo>
                    <a:pt x="492575" y="111967"/>
                  </a:lnTo>
                  <a:cubicBezTo>
                    <a:pt x="492575" y="141662"/>
                    <a:pt x="480778" y="170141"/>
                    <a:pt x="459780" y="191139"/>
                  </a:cubicBezTo>
                  <a:cubicBezTo>
                    <a:pt x="438782" y="212137"/>
                    <a:pt x="410303" y="223934"/>
                    <a:pt x="380608" y="223934"/>
                  </a:cubicBezTo>
                  <a:lnTo>
                    <a:pt x="111967" y="223934"/>
                  </a:lnTo>
                  <a:cubicBezTo>
                    <a:pt x="82271" y="223934"/>
                    <a:pt x="53792" y="212137"/>
                    <a:pt x="32794" y="191139"/>
                  </a:cubicBezTo>
                  <a:cubicBezTo>
                    <a:pt x="11796" y="170141"/>
                    <a:pt x="0" y="141662"/>
                    <a:pt x="0" y="111967"/>
                  </a:cubicBezTo>
                  <a:lnTo>
                    <a:pt x="0" y="111967"/>
                  </a:lnTo>
                  <a:cubicBezTo>
                    <a:pt x="0" y="82271"/>
                    <a:pt x="11796" y="53792"/>
                    <a:pt x="32794" y="32794"/>
                  </a:cubicBezTo>
                  <a:cubicBezTo>
                    <a:pt x="53792" y="11796"/>
                    <a:pt x="82271" y="0"/>
                    <a:pt x="111967" y="0"/>
                  </a:cubicBezTo>
                  <a:close/>
                </a:path>
              </a:pathLst>
            </a:custGeom>
            <a:solidFill>
              <a:srgbClr val="52A4BA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492575" cy="2239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16627" y="7417452"/>
            <a:ext cx="1870244" cy="850248"/>
            <a:chOff x="0" y="0"/>
            <a:chExt cx="492575" cy="22393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92575" cy="223934"/>
            </a:xfrm>
            <a:custGeom>
              <a:avLst/>
              <a:gdLst/>
              <a:ahLst/>
              <a:cxnLst/>
              <a:rect l="l" t="t" r="r" b="b"/>
              <a:pathLst>
                <a:path w="492575" h="223934">
                  <a:moveTo>
                    <a:pt x="111967" y="0"/>
                  </a:moveTo>
                  <a:lnTo>
                    <a:pt x="380608" y="0"/>
                  </a:lnTo>
                  <a:cubicBezTo>
                    <a:pt x="410303" y="0"/>
                    <a:pt x="438782" y="11796"/>
                    <a:pt x="459780" y="32794"/>
                  </a:cubicBezTo>
                  <a:cubicBezTo>
                    <a:pt x="480778" y="53792"/>
                    <a:pt x="492575" y="82271"/>
                    <a:pt x="492575" y="111967"/>
                  </a:cubicBezTo>
                  <a:lnTo>
                    <a:pt x="492575" y="111967"/>
                  </a:lnTo>
                  <a:cubicBezTo>
                    <a:pt x="492575" y="141662"/>
                    <a:pt x="480778" y="170141"/>
                    <a:pt x="459780" y="191139"/>
                  </a:cubicBezTo>
                  <a:cubicBezTo>
                    <a:pt x="438782" y="212137"/>
                    <a:pt x="410303" y="223934"/>
                    <a:pt x="380608" y="223934"/>
                  </a:cubicBezTo>
                  <a:lnTo>
                    <a:pt x="111967" y="223934"/>
                  </a:lnTo>
                  <a:cubicBezTo>
                    <a:pt x="82271" y="223934"/>
                    <a:pt x="53792" y="212137"/>
                    <a:pt x="32794" y="191139"/>
                  </a:cubicBezTo>
                  <a:cubicBezTo>
                    <a:pt x="11796" y="170141"/>
                    <a:pt x="0" y="141662"/>
                    <a:pt x="0" y="111967"/>
                  </a:cubicBezTo>
                  <a:lnTo>
                    <a:pt x="0" y="111967"/>
                  </a:lnTo>
                  <a:cubicBezTo>
                    <a:pt x="0" y="82271"/>
                    <a:pt x="11796" y="53792"/>
                    <a:pt x="32794" y="32794"/>
                  </a:cubicBezTo>
                  <a:cubicBezTo>
                    <a:pt x="53792" y="11796"/>
                    <a:pt x="82271" y="0"/>
                    <a:pt x="111967" y="0"/>
                  </a:cubicBezTo>
                  <a:close/>
                </a:path>
              </a:pathLst>
            </a:custGeom>
            <a:solidFill>
              <a:srgbClr val="867C6E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0"/>
              <a:ext cx="492575" cy="2239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138575" y="3420960"/>
            <a:ext cx="1640726" cy="39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9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08" b="0" i="0" u="none" strike="noStrike" kern="1200" cap="none" spc="-189" normalizeH="0" baseline="0" noProof="0" dirty="0">
              <a:ln>
                <a:noFill/>
              </a:ln>
              <a:solidFill>
                <a:srgbClr val="FAF8F5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38575" y="5522048"/>
            <a:ext cx="1640726" cy="39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9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재테스트</a:t>
            </a:r>
            <a:endParaRPr kumimoji="0" lang="en-US" sz="3108" b="0" i="0" u="none" strike="noStrike" kern="1200" cap="none" spc="-189" normalizeH="0" baseline="0" noProof="0" dirty="0">
              <a:ln>
                <a:noFill/>
              </a:ln>
              <a:solidFill>
                <a:srgbClr val="FAF8F5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38575" y="7676112"/>
            <a:ext cx="1640726" cy="39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9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결과</a:t>
            </a:r>
            <a:endParaRPr kumimoji="0" lang="en-US" sz="3108" b="0" i="0" u="none" strike="noStrike" kern="1200" cap="none" spc="-189" normalizeH="0" baseline="0" noProof="0" dirty="0">
              <a:ln>
                <a:noFill/>
              </a:ln>
              <a:solidFill>
                <a:srgbClr val="FAF8F5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65DD4D64-D180-4141-AC05-DC4B99863890}"/>
              </a:ext>
            </a:extLst>
          </p:cNvPr>
          <p:cNvSpPr txBox="1"/>
          <p:nvPr/>
        </p:nvSpPr>
        <p:spPr>
          <a:xfrm>
            <a:off x="5798908" y="2471766"/>
            <a:ext cx="6690185" cy="26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spc="-77" dirty="0">
                <a:solidFill>
                  <a:prstClr val="black">
                    <a:alpha val="76863"/>
                  </a:prstClr>
                </a:solidFill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CSRF</a:t>
            </a:r>
            <a:r>
              <a:rPr kumimoji="0" lang="en-US" sz="2800" b="1" i="0" u="none" strike="noStrike" kern="1200" cap="none" spc="-77" normalizeH="0" baseline="0" noProof="0" dirty="0">
                <a:ln>
                  <a:noFill/>
                </a:ln>
                <a:solidFill>
                  <a:prstClr val="black">
                    <a:alpha val="76863"/>
                  </a:prst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 </a:t>
            </a:r>
            <a:r>
              <a:rPr kumimoji="0" lang="en-US" sz="2800" b="1" i="0" u="none" strike="noStrike" kern="1200" cap="none" spc="-77" normalizeH="0" baseline="0" noProof="0" dirty="0">
                <a:ln>
                  <a:noFill/>
                </a:ln>
                <a:solidFill>
                  <a:srgbClr val="FF0000">
                    <a:alpha val="76863"/>
                  </a:srgb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(High)</a:t>
            </a:r>
          </a:p>
        </p:txBody>
      </p:sp>
      <p:sp>
        <p:nvSpPr>
          <p:cNvPr id="34" name="TextBox 27">
            <a:extLst>
              <a:ext uri="{FF2B5EF4-FFF2-40B4-BE49-F238E27FC236}">
                <a16:creationId xmlns:a16="http://schemas.microsoft.com/office/drawing/2014/main" id="{6E2AE3C7-2517-4305-B74E-BE0190201A56}"/>
              </a:ext>
            </a:extLst>
          </p:cNvPr>
          <p:cNvSpPr txBox="1"/>
          <p:nvPr/>
        </p:nvSpPr>
        <p:spPr>
          <a:xfrm>
            <a:off x="1138575" y="3384095"/>
            <a:ext cx="1640726" cy="39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9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대응 조치</a:t>
            </a:r>
            <a:endParaRPr kumimoji="0" lang="en-US" sz="3108" b="0" i="0" u="none" strike="noStrike" kern="1200" cap="none" spc="-189" normalizeH="0" baseline="0" noProof="0" dirty="0">
              <a:ln>
                <a:noFill/>
              </a:ln>
              <a:solidFill>
                <a:srgbClr val="FAF8F5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01179EC-7D49-463C-9160-111EC7C78D42}"/>
              </a:ext>
            </a:extLst>
          </p:cNvPr>
          <p:cNvGrpSpPr/>
          <p:nvPr/>
        </p:nvGrpSpPr>
        <p:grpSpPr>
          <a:xfrm>
            <a:off x="9919192" y="4139168"/>
            <a:ext cx="7606808" cy="5500132"/>
            <a:chOff x="9919192" y="4139168"/>
            <a:chExt cx="7606808" cy="5500132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DA68C84C-507C-4BBC-9D8C-E49CF1D7E8BB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9919192" y="4582815"/>
              <a:ext cx="7606808" cy="2741857"/>
            </a:xfrm>
            <a:prstGeom prst="rect">
              <a:avLst/>
            </a:prstGeom>
            <a:ln w="28575">
              <a:solidFill>
                <a:srgbClr val="7ED6C2"/>
              </a:solidFill>
            </a:ln>
          </p:spPr>
        </p:pic>
        <p:sp>
          <p:nvSpPr>
            <p:cNvPr id="41" name="화살표: 오른쪽 40">
              <a:extLst>
                <a:ext uri="{FF2B5EF4-FFF2-40B4-BE49-F238E27FC236}">
                  <a16:creationId xmlns:a16="http://schemas.microsoft.com/office/drawing/2014/main" id="{9845B26E-6F91-45AF-A825-A7686A5AA9BF}"/>
                </a:ext>
              </a:extLst>
            </p:cNvPr>
            <p:cNvSpPr/>
            <p:nvPr/>
          </p:nvSpPr>
          <p:spPr>
            <a:xfrm rot="5400000">
              <a:off x="13110978" y="8932771"/>
              <a:ext cx="1006751" cy="406307"/>
            </a:xfrm>
            <a:prstGeom prst="rightArrow">
              <a:avLst>
                <a:gd name="adj1" fmla="val 50000"/>
                <a:gd name="adj2" fmla="val 108709"/>
              </a:avLst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2753A0C-C4BC-44F8-B53B-C17742D1C4BB}"/>
                </a:ext>
              </a:extLst>
            </p:cNvPr>
            <p:cNvSpPr txBox="1"/>
            <p:nvPr/>
          </p:nvSpPr>
          <p:spPr>
            <a:xfrm>
              <a:off x="12496800" y="4139168"/>
              <a:ext cx="2209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윤고딕 Medium" panose="020B0600000101010101" charset="-127"/>
                  <a:ea typeface="윤고딕 Medium" panose="020B0600000101010101" charset="-127"/>
                </a:rPr>
                <a:t>⚠ </a:t>
              </a:r>
              <a:r>
                <a:rPr lang="en-US" altLang="ko-KR" dirty="0">
                  <a:latin typeface="윤고딕 Medium" panose="020B0600000101010101" charset="-127"/>
                  <a:ea typeface="윤고딕 Medium" panose="020B0600000101010101" charset="-127"/>
                </a:rPr>
                <a:t>WAF Rule</a:t>
              </a:r>
              <a:r>
                <a:rPr lang="ko-KR" altLang="en-US" dirty="0">
                  <a:latin typeface="윤고딕 Medium" panose="020B0600000101010101" charset="-127"/>
                  <a:ea typeface="윤고딕 Medium" panose="020B0600000101010101" charset="-127"/>
                </a:rPr>
                <a:t> 작성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9533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D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A4B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408296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3463" y="172752"/>
            <a:ext cx="17941074" cy="9941496"/>
            <a:chOff x="0" y="0"/>
            <a:chExt cx="4725221" cy="26183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25221" cy="2618336"/>
            </a:xfrm>
            <a:custGeom>
              <a:avLst/>
              <a:gdLst/>
              <a:ahLst/>
              <a:cxnLst/>
              <a:rect l="l" t="t" r="r" b="b"/>
              <a:pathLst>
                <a:path w="4725221" h="2618336">
                  <a:moveTo>
                    <a:pt x="0" y="0"/>
                  </a:moveTo>
                  <a:lnTo>
                    <a:pt x="4725221" y="0"/>
                  </a:lnTo>
                  <a:lnTo>
                    <a:pt x="4725221" y="2618336"/>
                  </a:lnTo>
                  <a:lnTo>
                    <a:pt x="0" y="2618336"/>
                  </a:lnTo>
                  <a:close/>
                </a:path>
              </a:pathLst>
            </a:custGeom>
            <a:solidFill>
              <a:srgbClr val="FAF8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4725221" cy="2618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948547" y="2990852"/>
            <a:ext cx="16390906" cy="0"/>
          </a:xfrm>
          <a:prstGeom prst="line">
            <a:avLst/>
          </a:prstGeom>
          <a:ln w="9525" cap="flat">
            <a:solidFill>
              <a:srgbClr val="867C6E">
                <a:alpha val="52941"/>
              </a:srgbClr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3245153" y="1435926"/>
            <a:ext cx="11797695" cy="847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6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901" b="0" i="0" u="none" strike="noStrike" kern="1200" cap="none" spc="-586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웹 보안 대응 조치 및 재테스트 결과</a:t>
            </a:r>
            <a:endParaRPr kumimoji="0" lang="en-US" altLang="ko-KR" sz="6901" b="0" i="0" u="none" strike="noStrike" kern="1200" cap="none" spc="-586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086784" y="1139889"/>
            <a:ext cx="4114432" cy="140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Detailed </a:t>
            </a:r>
            <a:r>
              <a:rPr kumimoji="0" lang="en-US" sz="1232" b="1" i="0" u="none" strike="noStrike" kern="1200" cap="none" spc="146" normalizeH="0" baseline="0" noProof="0" dirty="0" err="1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Vulenerability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52A4BA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Analysis</a:t>
            </a: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65DD4D64-D180-4141-AC05-DC4B99863890}"/>
              </a:ext>
            </a:extLst>
          </p:cNvPr>
          <p:cNvSpPr txBox="1"/>
          <p:nvPr/>
        </p:nvSpPr>
        <p:spPr>
          <a:xfrm>
            <a:off x="5798908" y="2471766"/>
            <a:ext cx="6690185" cy="26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77" normalizeH="0" baseline="0" noProof="0" dirty="0">
                <a:ln>
                  <a:noFill/>
                </a:ln>
                <a:solidFill>
                  <a:prstClr val="black">
                    <a:alpha val="76863"/>
                  </a:prst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CSRF </a:t>
            </a:r>
            <a:r>
              <a:rPr kumimoji="0" lang="en-US" sz="2800" b="1" i="0" u="none" strike="noStrike" kern="1200" cap="none" spc="-77" normalizeH="0" baseline="0" noProof="0" dirty="0">
                <a:ln>
                  <a:noFill/>
                </a:ln>
                <a:solidFill>
                  <a:srgbClr val="FF0000">
                    <a:alpha val="76863"/>
                  </a:srgb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(High)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2B14C5B-43C9-40F3-9484-AAC7E9671A86}"/>
              </a:ext>
            </a:extLst>
          </p:cNvPr>
          <p:cNvGrpSpPr/>
          <p:nvPr/>
        </p:nvGrpSpPr>
        <p:grpSpPr>
          <a:xfrm>
            <a:off x="948547" y="3314700"/>
            <a:ext cx="15815453" cy="6324600"/>
            <a:chOff x="948547" y="3314700"/>
            <a:chExt cx="15815453" cy="6324600"/>
          </a:xfrm>
        </p:grpSpPr>
        <p:sp>
          <p:nvSpPr>
            <p:cNvPr id="26" name="TextBox 26"/>
            <p:cNvSpPr txBox="1"/>
            <p:nvPr/>
          </p:nvSpPr>
          <p:spPr>
            <a:xfrm>
              <a:off x="1138575" y="3420960"/>
              <a:ext cx="1640726" cy="399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98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138575" y="5522048"/>
              <a:ext cx="1640726" cy="399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98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108" b="0" i="0" u="none" strike="noStrike" kern="1200" cap="none" spc="-189" normalizeH="0" baseline="0" noProof="0" dirty="0">
                  <a:ln>
                    <a:noFill/>
                  </a:ln>
                  <a:solidFill>
                    <a:srgbClr val="FAF8F5"/>
                  </a:solidFill>
                  <a:effectLst/>
                  <a:uLnTx/>
                  <a:uFillTx/>
                  <a:latin typeface="210 다락방"/>
                  <a:ea typeface="210 다락방"/>
                  <a:cs typeface="210 다락방"/>
                  <a:sym typeface="210 다락방"/>
                </a:rPr>
                <a:t>재테스트</a:t>
              </a:r>
              <a:endParaRPr kumimoji="0" 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138575" y="7676112"/>
              <a:ext cx="1640726" cy="399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98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108" b="0" i="0" u="none" strike="noStrike" kern="1200" cap="none" spc="-189" normalizeH="0" baseline="0" noProof="0" dirty="0">
                  <a:ln>
                    <a:noFill/>
                  </a:ln>
                  <a:solidFill>
                    <a:srgbClr val="FAF8F5"/>
                  </a:solidFill>
                  <a:effectLst/>
                  <a:uLnTx/>
                  <a:uFillTx/>
                  <a:latin typeface="210 다락방"/>
                  <a:ea typeface="210 다락방"/>
                  <a:cs typeface="210 다락방"/>
                  <a:sym typeface="210 다락방"/>
                </a:rPr>
                <a:t>결과</a:t>
              </a:r>
              <a:endParaRPr kumimoji="0" 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endParaRPr>
            </a:p>
          </p:txBody>
        </p:sp>
        <p:sp>
          <p:nvSpPr>
            <p:cNvPr id="34" name="TextBox 27">
              <a:extLst>
                <a:ext uri="{FF2B5EF4-FFF2-40B4-BE49-F238E27FC236}">
                  <a16:creationId xmlns:a16="http://schemas.microsoft.com/office/drawing/2014/main" id="{6E2AE3C7-2517-4305-B74E-BE0190201A56}"/>
                </a:ext>
              </a:extLst>
            </p:cNvPr>
            <p:cNvSpPr txBox="1"/>
            <p:nvPr/>
          </p:nvSpPr>
          <p:spPr>
            <a:xfrm>
              <a:off x="1138575" y="3384095"/>
              <a:ext cx="1640726" cy="399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98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108" b="0" i="0" u="none" strike="noStrike" kern="1200" cap="none" spc="-189" normalizeH="0" baseline="0" noProof="0" dirty="0">
                  <a:ln>
                    <a:noFill/>
                  </a:ln>
                  <a:solidFill>
                    <a:srgbClr val="FAF8F5"/>
                  </a:solidFill>
                  <a:effectLst/>
                  <a:uLnTx/>
                  <a:uFillTx/>
                  <a:latin typeface="210 다락방"/>
                  <a:ea typeface="210 다락방"/>
                  <a:cs typeface="210 다락방"/>
                  <a:sym typeface="210 다락방"/>
                </a:rPr>
                <a:t>대응 조치</a:t>
              </a:r>
              <a:endParaRPr kumimoji="0" 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endParaRPr>
            </a:p>
          </p:txBody>
        </p:sp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F53ADABC-BE31-418C-B18D-02AE5033AB1A}"/>
                </a:ext>
              </a:extLst>
            </p:cNvPr>
            <p:cNvSpPr/>
            <p:nvPr/>
          </p:nvSpPr>
          <p:spPr>
            <a:xfrm rot="5400000">
              <a:off x="12476071" y="6494371"/>
              <a:ext cx="1006751" cy="406307"/>
            </a:xfrm>
            <a:prstGeom prst="rightArrow">
              <a:avLst>
                <a:gd name="adj1" fmla="val 50000"/>
                <a:gd name="adj2" fmla="val 108709"/>
              </a:avLst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화살표: 오른쪽 31">
              <a:extLst>
                <a:ext uri="{FF2B5EF4-FFF2-40B4-BE49-F238E27FC236}">
                  <a16:creationId xmlns:a16="http://schemas.microsoft.com/office/drawing/2014/main" id="{449E0638-8BB4-4C6E-BE60-F651BB3CFB67}"/>
                </a:ext>
              </a:extLst>
            </p:cNvPr>
            <p:cNvSpPr/>
            <p:nvPr/>
          </p:nvSpPr>
          <p:spPr>
            <a:xfrm>
              <a:off x="7920744" y="4533900"/>
              <a:ext cx="1223256" cy="406307"/>
            </a:xfrm>
            <a:prstGeom prst="rightArrow">
              <a:avLst>
                <a:gd name="adj1" fmla="val 50000"/>
                <a:gd name="adj2" fmla="val 108709"/>
              </a:avLst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027821E-2728-44F4-8F9D-FF7E725A25ED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948547" y="3758748"/>
              <a:ext cx="6290454" cy="5047135"/>
            </a:xfrm>
            <a:prstGeom prst="rect">
              <a:avLst/>
            </a:prstGeom>
            <a:ln w="28575">
              <a:solidFill>
                <a:srgbClr val="7ED6C2"/>
              </a:solidFill>
            </a:ln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14ADD629-FD33-4185-877B-86F29B8D18FB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9907911" y="3924300"/>
              <a:ext cx="5713089" cy="1495302"/>
            </a:xfrm>
            <a:prstGeom prst="rect">
              <a:avLst/>
            </a:prstGeom>
            <a:ln w="28575">
              <a:solidFill>
                <a:srgbClr val="7ED6C2"/>
              </a:solidFill>
            </a:ln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7C608C79-9D14-4B5C-A849-0C705879D2E8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9232856" y="7741726"/>
              <a:ext cx="7531144" cy="1409743"/>
            </a:xfrm>
            <a:prstGeom prst="rect">
              <a:avLst/>
            </a:prstGeom>
            <a:ln w="28575">
              <a:solidFill>
                <a:srgbClr val="7ED6C2"/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A2B0EFF-5199-4A75-BDC5-4A0CBBB2F7A2}"/>
                </a:ext>
              </a:extLst>
            </p:cNvPr>
            <p:cNvSpPr txBox="1"/>
            <p:nvPr/>
          </p:nvSpPr>
          <p:spPr>
            <a:xfrm>
              <a:off x="11338818" y="9269968"/>
              <a:ext cx="39392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✅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WAF </a:t>
              </a:r>
              <a:r>
                <a:rPr lang="ko-KR" altLang="en-US" dirty="0">
                  <a:solidFill>
                    <a:prstClr val="black"/>
                  </a:solidFill>
                  <a:latin typeface="윤고딕 Medium" panose="020B0600000101010101" charset="-127"/>
                  <a:ea typeface="윤고딕 Medium" panose="020B0600000101010101" charset="-127"/>
                </a:rPr>
                <a:t>정책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에 의해 공격이 </a:t>
              </a:r>
              <a:r>
                <a:rPr lang="ko-KR" altLang="en-US" dirty="0">
                  <a:solidFill>
                    <a:prstClr val="black"/>
                  </a:solidFill>
                  <a:latin typeface="윤고딕 Medium" panose="020B0600000101010101" charset="-127"/>
                  <a:ea typeface="윤고딕 Medium" panose="020B0600000101010101" charset="-127"/>
                </a:rPr>
                <a:t>차단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됨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.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6E3D405-D936-4155-A5C2-BA061DD4C87F}"/>
                </a:ext>
              </a:extLst>
            </p:cNvPr>
            <p:cNvSpPr txBox="1"/>
            <p:nvPr/>
          </p:nvSpPr>
          <p:spPr>
            <a:xfrm>
              <a:off x="3031956" y="3314700"/>
              <a:ext cx="18702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⚠ 공격 재시도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B7F7347-3840-4E1C-A3BC-D7DE10FB4DE7}"/>
                </a:ext>
              </a:extLst>
            </p:cNvPr>
            <p:cNvSpPr txBox="1"/>
            <p:nvPr/>
          </p:nvSpPr>
          <p:spPr>
            <a:xfrm>
              <a:off x="10477500" y="5473700"/>
              <a:ext cx="48006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✅ </a:t>
              </a:r>
              <a:r>
                <a:rPr lang="ko-KR" altLang="en-US" dirty="0">
                  <a:solidFill>
                    <a:prstClr val="black"/>
                  </a:solidFill>
                  <a:latin typeface="윤고딕 Medium" panose="020B0600000101010101" charset="-127"/>
                  <a:ea typeface="윤고딕 Medium" panose="020B0600000101010101" charset="-127"/>
                </a:rPr>
                <a:t>사기성 광고 페이지가 차단되어 뜨지 않음</a:t>
              </a:r>
              <a:r>
                <a:rPr lang="en-US" altLang="ko-KR" dirty="0">
                  <a:solidFill>
                    <a:prstClr val="black"/>
                  </a:solidFill>
                  <a:latin typeface="윤고딕 Medium" panose="020B0600000101010101" charset="-127"/>
                  <a:ea typeface="윤고딕 Medium" panose="020B0600000101010101" charset="-127"/>
                </a:rPr>
                <a:t>.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364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D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A4B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408296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3463" y="172752"/>
            <a:ext cx="17941074" cy="9941496"/>
            <a:chOff x="0" y="0"/>
            <a:chExt cx="4725221" cy="26183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25221" cy="2618336"/>
            </a:xfrm>
            <a:custGeom>
              <a:avLst/>
              <a:gdLst/>
              <a:ahLst/>
              <a:cxnLst/>
              <a:rect l="l" t="t" r="r" b="b"/>
              <a:pathLst>
                <a:path w="4725221" h="2618336">
                  <a:moveTo>
                    <a:pt x="0" y="0"/>
                  </a:moveTo>
                  <a:lnTo>
                    <a:pt x="4725221" y="0"/>
                  </a:lnTo>
                  <a:lnTo>
                    <a:pt x="4725221" y="2618336"/>
                  </a:lnTo>
                  <a:lnTo>
                    <a:pt x="0" y="2618336"/>
                  </a:lnTo>
                  <a:close/>
                </a:path>
              </a:pathLst>
            </a:custGeom>
            <a:solidFill>
              <a:srgbClr val="FAF8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4725221" cy="2618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948547" y="2990852"/>
            <a:ext cx="16390906" cy="0"/>
          </a:xfrm>
          <a:prstGeom prst="line">
            <a:avLst/>
          </a:prstGeom>
          <a:ln w="9525" cap="flat">
            <a:solidFill>
              <a:srgbClr val="867C6E">
                <a:alpha val="52941"/>
              </a:srgbClr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3245153" y="1435926"/>
            <a:ext cx="11797695" cy="847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6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901" b="0" i="0" u="none" strike="noStrike" kern="1200" cap="none" spc="-586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웹 보안 대응 조치 및 재테스트 결과</a:t>
            </a:r>
            <a:endParaRPr kumimoji="0" lang="en-US" altLang="ko-KR" sz="6901" b="0" i="0" u="none" strike="noStrike" kern="1200" cap="none" spc="-586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086784" y="1139889"/>
            <a:ext cx="4114432" cy="140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Detailed </a:t>
            </a:r>
            <a:r>
              <a:rPr kumimoji="0" lang="en-US" sz="1232" b="1" i="0" u="none" strike="noStrike" kern="1200" cap="none" spc="146" normalizeH="0" baseline="0" noProof="0" dirty="0" err="1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Vulenerability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52A4BA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Analysis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9891" y="4174530"/>
            <a:ext cx="7094509" cy="816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WAF</a:t>
            </a:r>
            <a:r>
              <a:rPr kumimoji="0" lang="ko-KR" alt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에서 업로드 파일 확장자 및 콘텐츠 패턴 검사</a:t>
            </a:r>
            <a:endParaRPr kumimoji="0" lang="en-US" altLang="ko-KR" sz="2416" b="0" i="0" u="none" strike="noStrike" kern="1200" cap="none" spc="-4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HTML, Script </a:t>
            </a:r>
            <a:r>
              <a:rPr lang="ko-KR" altLang="en-US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파일 업로드 차단 룰 적용</a:t>
            </a:r>
            <a:endParaRPr kumimoji="0" lang="en-US" sz="2416" b="0" i="0" u="none" strike="noStrike" kern="1200" cap="none" spc="-4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72183" y="6265937"/>
            <a:ext cx="4726725" cy="393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악성 </a:t>
            </a:r>
            <a:r>
              <a:rPr kumimoji="0" lang="en-US" altLang="ko-KR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HTML </a:t>
            </a:r>
            <a:r>
              <a:rPr kumimoji="0" lang="ko-KR" alt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파일 업로드 재시도</a:t>
            </a:r>
            <a:endParaRPr kumimoji="0" lang="en-US" sz="2416" b="0" i="0" u="none" strike="noStrike" kern="1200" cap="none" spc="-4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25356" y="8441730"/>
            <a:ext cx="4773552" cy="393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WAF</a:t>
            </a:r>
            <a:r>
              <a:rPr kumimoji="0" lang="ko-KR" alt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에서 업로드 요청 차단</a:t>
            </a:r>
            <a:endParaRPr kumimoji="0" lang="en-US" sz="2416" b="0" i="0" u="none" strike="noStrike" kern="1200" cap="none" spc="-4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1025356" y="3162300"/>
            <a:ext cx="1870244" cy="850248"/>
            <a:chOff x="0" y="0"/>
            <a:chExt cx="492575" cy="22393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92575" cy="223934"/>
            </a:xfrm>
            <a:custGeom>
              <a:avLst/>
              <a:gdLst/>
              <a:ahLst/>
              <a:cxnLst/>
              <a:rect l="l" t="t" r="r" b="b"/>
              <a:pathLst>
                <a:path w="492575" h="223934">
                  <a:moveTo>
                    <a:pt x="111967" y="0"/>
                  </a:moveTo>
                  <a:lnTo>
                    <a:pt x="380608" y="0"/>
                  </a:lnTo>
                  <a:cubicBezTo>
                    <a:pt x="410303" y="0"/>
                    <a:pt x="438782" y="11796"/>
                    <a:pt x="459780" y="32794"/>
                  </a:cubicBezTo>
                  <a:cubicBezTo>
                    <a:pt x="480778" y="53792"/>
                    <a:pt x="492575" y="82271"/>
                    <a:pt x="492575" y="111967"/>
                  </a:cubicBezTo>
                  <a:lnTo>
                    <a:pt x="492575" y="111967"/>
                  </a:lnTo>
                  <a:cubicBezTo>
                    <a:pt x="492575" y="141662"/>
                    <a:pt x="480778" y="170141"/>
                    <a:pt x="459780" y="191139"/>
                  </a:cubicBezTo>
                  <a:cubicBezTo>
                    <a:pt x="438782" y="212137"/>
                    <a:pt x="410303" y="223934"/>
                    <a:pt x="380608" y="223934"/>
                  </a:cubicBezTo>
                  <a:lnTo>
                    <a:pt x="111967" y="223934"/>
                  </a:lnTo>
                  <a:cubicBezTo>
                    <a:pt x="82271" y="223934"/>
                    <a:pt x="53792" y="212137"/>
                    <a:pt x="32794" y="191139"/>
                  </a:cubicBezTo>
                  <a:cubicBezTo>
                    <a:pt x="11796" y="170141"/>
                    <a:pt x="0" y="141662"/>
                    <a:pt x="0" y="111967"/>
                  </a:cubicBezTo>
                  <a:lnTo>
                    <a:pt x="0" y="111967"/>
                  </a:lnTo>
                  <a:cubicBezTo>
                    <a:pt x="0" y="82271"/>
                    <a:pt x="11796" y="53792"/>
                    <a:pt x="32794" y="32794"/>
                  </a:cubicBezTo>
                  <a:cubicBezTo>
                    <a:pt x="53792" y="11796"/>
                    <a:pt x="82271" y="0"/>
                    <a:pt x="111967" y="0"/>
                  </a:cubicBezTo>
                  <a:close/>
                </a:path>
              </a:pathLst>
            </a:custGeom>
            <a:solidFill>
              <a:srgbClr val="FF6D2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492575" cy="2239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16627" y="5263388"/>
            <a:ext cx="1870244" cy="850248"/>
            <a:chOff x="0" y="0"/>
            <a:chExt cx="492575" cy="22393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92575" cy="223934"/>
            </a:xfrm>
            <a:custGeom>
              <a:avLst/>
              <a:gdLst/>
              <a:ahLst/>
              <a:cxnLst/>
              <a:rect l="l" t="t" r="r" b="b"/>
              <a:pathLst>
                <a:path w="492575" h="223934">
                  <a:moveTo>
                    <a:pt x="111967" y="0"/>
                  </a:moveTo>
                  <a:lnTo>
                    <a:pt x="380608" y="0"/>
                  </a:lnTo>
                  <a:cubicBezTo>
                    <a:pt x="410303" y="0"/>
                    <a:pt x="438782" y="11796"/>
                    <a:pt x="459780" y="32794"/>
                  </a:cubicBezTo>
                  <a:cubicBezTo>
                    <a:pt x="480778" y="53792"/>
                    <a:pt x="492575" y="82271"/>
                    <a:pt x="492575" y="111967"/>
                  </a:cubicBezTo>
                  <a:lnTo>
                    <a:pt x="492575" y="111967"/>
                  </a:lnTo>
                  <a:cubicBezTo>
                    <a:pt x="492575" y="141662"/>
                    <a:pt x="480778" y="170141"/>
                    <a:pt x="459780" y="191139"/>
                  </a:cubicBezTo>
                  <a:cubicBezTo>
                    <a:pt x="438782" y="212137"/>
                    <a:pt x="410303" y="223934"/>
                    <a:pt x="380608" y="223934"/>
                  </a:cubicBezTo>
                  <a:lnTo>
                    <a:pt x="111967" y="223934"/>
                  </a:lnTo>
                  <a:cubicBezTo>
                    <a:pt x="82271" y="223934"/>
                    <a:pt x="53792" y="212137"/>
                    <a:pt x="32794" y="191139"/>
                  </a:cubicBezTo>
                  <a:cubicBezTo>
                    <a:pt x="11796" y="170141"/>
                    <a:pt x="0" y="141662"/>
                    <a:pt x="0" y="111967"/>
                  </a:cubicBezTo>
                  <a:lnTo>
                    <a:pt x="0" y="111967"/>
                  </a:lnTo>
                  <a:cubicBezTo>
                    <a:pt x="0" y="82271"/>
                    <a:pt x="11796" y="53792"/>
                    <a:pt x="32794" y="32794"/>
                  </a:cubicBezTo>
                  <a:cubicBezTo>
                    <a:pt x="53792" y="11796"/>
                    <a:pt x="82271" y="0"/>
                    <a:pt x="111967" y="0"/>
                  </a:cubicBezTo>
                  <a:close/>
                </a:path>
              </a:pathLst>
            </a:custGeom>
            <a:solidFill>
              <a:srgbClr val="52A4BA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492575" cy="2239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16627" y="7417452"/>
            <a:ext cx="1870244" cy="850248"/>
            <a:chOff x="0" y="0"/>
            <a:chExt cx="492575" cy="22393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92575" cy="223934"/>
            </a:xfrm>
            <a:custGeom>
              <a:avLst/>
              <a:gdLst/>
              <a:ahLst/>
              <a:cxnLst/>
              <a:rect l="l" t="t" r="r" b="b"/>
              <a:pathLst>
                <a:path w="492575" h="223934">
                  <a:moveTo>
                    <a:pt x="111967" y="0"/>
                  </a:moveTo>
                  <a:lnTo>
                    <a:pt x="380608" y="0"/>
                  </a:lnTo>
                  <a:cubicBezTo>
                    <a:pt x="410303" y="0"/>
                    <a:pt x="438782" y="11796"/>
                    <a:pt x="459780" y="32794"/>
                  </a:cubicBezTo>
                  <a:cubicBezTo>
                    <a:pt x="480778" y="53792"/>
                    <a:pt x="492575" y="82271"/>
                    <a:pt x="492575" y="111967"/>
                  </a:cubicBezTo>
                  <a:lnTo>
                    <a:pt x="492575" y="111967"/>
                  </a:lnTo>
                  <a:cubicBezTo>
                    <a:pt x="492575" y="141662"/>
                    <a:pt x="480778" y="170141"/>
                    <a:pt x="459780" y="191139"/>
                  </a:cubicBezTo>
                  <a:cubicBezTo>
                    <a:pt x="438782" y="212137"/>
                    <a:pt x="410303" y="223934"/>
                    <a:pt x="380608" y="223934"/>
                  </a:cubicBezTo>
                  <a:lnTo>
                    <a:pt x="111967" y="223934"/>
                  </a:lnTo>
                  <a:cubicBezTo>
                    <a:pt x="82271" y="223934"/>
                    <a:pt x="53792" y="212137"/>
                    <a:pt x="32794" y="191139"/>
                  </a:cubicBezTo>
                  <a:cubicBezTo>
                    <a:pt x="11796" y="170141"/>
                    <a:pt x="0" y="141662"/>
                    <a:pt x="0" y="111967"/>
                  </a:cubicBezTo>
                  <a:lnTo>
                    <a:pt x="0" y="111967"/>
                  </a:lnTo>
                  <a:cubicBezTo>
                    <a:pt x="0" y="82271"/>
                    <a:pt x="11796" y="53792"/>
                    <a:pt x="32794" y="32794"/>
                  </a:cubicBezTo>
                  <a:cubicBezTo>
                    <a:pt x="53792" y="11796"/>
                    <a:pt x="82271" y="0"/>
                    <a:pt x="111967" y="0"/>
                  </a:cubicBezTo>
                  <a:close/>
                </a:path>
              </a:pathLst>
            </a:custGeom>
            <a:solidFill>
              <a:srgbClr val="867C6E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0"/>
              <a:ext cx="492575" cy="2239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138575" y="3420960"/>
            <a:ext cx="1640726" cy="39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9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08" b="0" i="0" u="none" strike="noStrike" kern="1200" cap="none" spc="-189" normalizeH="0" baseline="0" noProof="0" dirty="0">
              <a:ln>
                <a:noFill/>
              </a:ln>
              <a:solidFill>
                <a:srgbClr val="FAF8F5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38575" y="5522048"/>
            <a:ext cx="1640726" cy="39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9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재테스트</a:t>
            </a:r>
            <a:endParaRPr kumimoji="0" lang="en-US" sz="3108" b="0" i="0" u="none" strike="noStrike" kern="1200" cap="none" spc="-189" normalizeH="0" baseline="0" noProof="0" dirty="0">
              <a:ln>
                <a:noFill/>
              </a:ln>
              <a:solidFill>
                <a:srgbClr val="FAF8F5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38575" y="7676112"/>
            <a:ext cx="1640726" cy="39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9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결과</a:t>
            </a:r>
            <a:endParaRPr kumimoji="0" lang="en-US" sz="3108" b="0" i="0" u="none" strike="noStrike" kern="1200" cap="none" spc="-189" normalizeH="0" baseline="0" noProof="0" dirty="0">
              <a:ln>
                <a:noFill/>
              </a:ln>
              <a:solidFill>
                <a:srgbClr val="FAF8F5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65DD4D64-D180-4141-AC05-DC4B99863890}"/>
              </a:ext>
            </a:extLst>
          </p:cNvPr>
          <p:cNvSpPr txBox="1"/>
          <p:nvPr/>
        </p:nvSpPr>
        <p:spPr>
          <a:xfrm>
            <a:off x="5798908" y="2471766"/>
            <a:ext cx="6690185" cy="26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spc="-77" dirty="0">
                <a:solidFill>
                  <a:prstClr val="black">
                    <a:alpha val="76863"/>
                  </a:prstClr>
                </a:solidFill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파일 업로드 취약점</a:t>
            </a:r>
            <a:r>
              <a:rPr kumimoji="0" lang="en-US" sz="2800" b="1" i="0" u="none" strike="noStrike" kern="1200" cap="none" spc="-77" normalizeH="0" baseline="0" noProof="0" dirty="0">
                <a:ln>
                  <a:noFill/>
                </a:ln>
                <a:solidFill>
                  <a:prstClr val="black">
                    <a:alpha val="76863"/>
                  </a:prst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 </a:t>
            </a:r>
            <a:r>
              <a:rPr kumimoji="0" lang="en-US" sz="2800" b="1" i="0" u="none" strike="noStrike" kern="1200" cap="none" spc="-77" normalizeH="0" baseline="0" noProof="0" dirty="0">
                <a:ln>
                  <a:noFill/>
                </a:ln>
                <a:solidFill>
                  <a:srgbClr val="FF0000">
                    <a:alpha val="76863"/>
                  </a:srgb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(High)</a:t>
            </a:r>
          </a:p>
        </p:txBody>
      </p:sp>
      <p:sp>
        <p:nvSpPr>
          <p:cNvPr id="34" name="TextBox 27">
            <a:extLst>
              <a:ext uri="{FF2B5EF4-FFF2-40B4-BE49-F238E27FC236}">
                <a16:creationId xmlns:a16="http://schemas.microsoft.com/office/drawing/2014/main" id="{6E2AE3C7-2517-4305-B74E-BE0190201A56}"/>
              </a:ext>
            </a:extLst>
          </p:cNvPr>
          <p:cNvSpPr txBox="1"/>
          <p:nvPr/>
        </p:nvSpPr>
        <p:spPr>
          <a:xfrm>
            <a:off x="1138575" y="3384095"/>
            <a:ext cx="1640726" cy="39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9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대응 조치</a:t>
            </a:r>
            <a:endParaRPr kumimoji="0" lang="en-US" sz="3108" b="0" i="0" u="none" strike="noStrike" kern="1200" cap="none" spc="-189" normalizeH="0" baseline="0" noProof="0" dirty="0">
              <a:ln>
                <a:noFill/>
              </a:ln>
              <a:solidFill>
                <a:srgbClr val="FAF8F5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449A3BE-1419-4BB3-BA61-1C5297899305}"/>
              </a:ext>
            </a:extLst>
          </p:cNvPr>
          <p:cNvGrpSpPr/>
          <p:nvPr/>
        </p:nvGrpSpPr>
        <p:grpSpPr>
          <a:xfrm>
            <a:off x="9606280" y="3924300"/>
            <a:ext cx="7995920" cy="5715000"/>
            <a:chOff x="9606280" y="3924300"/>
            <a:chExt cx="7995920" cy="5715000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CA2CC854-8332-4B31-8A3F-D2E0FDEF17BE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9606280" y="4381500"/>
              <a:ext cx="7995920" cy="2895605"/>
            </a:xfrm>
            <a:prstGeom prst="rect">
              <a:avLst/>
            </a:prstGeom>
            <a:ln w="28575">
              <a:solidFill>
                <a:srgbClr val="7ED6C2"/>
              </a:solidFill>
            </a:ln>
          </p:spPr>
        </p:pic>
        <p:sp>
          <p:nvSpPr>
            <p:cNvPr id="39" name="화살표: 오른쪽 38">
              <a:extLst>
                <a:ext uri="{FF2B5EF4-FFF2-40B4-BE49-F238E27FC236}">
                  <a16:creationId xmlns:a16="http://schemas.microsoft.com/office/drawing/2014/main" id="{EEF2C9D0-9453-4C0F-98CF-2A0B49236B17}"/>
                </a:ext>
              </a:extLst>
            </p:cNvPr>
            <p:cNvSpPr/>
            <p:nvPr/>
          </p:nvSpPr>
          <p:spPr>
            <a:xfrm rot="5400000">
              <a:off x="13110978" y="8932771"/>
              <a:ext cx="1006751" cy="406307"/>
            </a:xfrm>
            <a:prstGeom prst="rightArrow">
              <a:avLst>
                <a:gd name="adj1" fmla="val 50000"/>
                <a:gd name="adj2" fmla="val 108709"/>
              </a:avLst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B80CD1D-7941-4215-8DB2-1C16FB8E3935}"/>
                </a:ext>
              </a:extLst>
            </p:cNvPr>
            <p:cNvSpPr txBox="1"/>
            <p:nvPr/>
          </p:nvSpPr>
          <p:spPr>
            <a:xfrm>
              <a:off x="12496800" y="3924300"/>
              <a:ext cx="2209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윤고딕 Medium" panose="020B0600000101010101" charset="-127"/>
                  <a:ea typeface="윤고딕 Medium" panose="020B0600000101010101" charset="-127"/>
                </a:rPr>
                <a:t>⚠ </a:t>
              </a:r>
              <a:r>
                <a:rPr lang="en-US" altLang="ko-KR" dirty="0">
                  <a:latin typeface="윤고딕 Medium" panose="020B0600000101010101" charset="-127"/>
                  <a:ea typeface="윤고딕 Medium" panose="020B0600000101010101" charset="-127"/>
                </a:rPr>
                <a:t>WAF Rule</a:t>
              </a:r>
              <a:r>
                <a:rPr lang="ko-KR" altLang="en-US" dirty="0">
                  <a:latin typeface="윤고딕 Medium" panose="020B0600000101010101" charset="-127"/>
                  <a:ea typeface="윤고딕 Medium" panose="020B0600000101010101" charset="-127"/>
                </a:rPr>
                <a:t> 작성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85218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D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A4B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408296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3463" y="172752"/>
            <a:ext cx="17941074" cy="9941496"/>
            <a:chOff x="0" y="0"/>
            <a:chExt cx="4725221" cy="26183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25221" cy="2618336"/>
            </a:xfrm>
            <a:custGeom>
              <a:avLst/>
              <a:gdLst/>
              <a:ahLst/>
              <a:cxnLst/>
              <a:rect l="l" t="t" r="r" b="b"/>
              <a:pathLst>
                <a:path w="4725221" h="2618336">
                  <a:moveTo>
                    <a:pt x="0" y="0"/>
                  </a:moveTo>
                  <a:lnTo>
                    <a:pt x="4725221" y="0"/>
                  </a:lnTo>
                  <a:lnTo>
                    <a:pt x="4725221" y="2618336"/>
                  </a:lnTo>
                  <a:lnTo>
                    <a:pt x="0" y="2618336"/>
                  </a:lnTo>
                  <a:close/>
                </a:path>
              </a:pathLst>
            </a:custGeom>
            <a:solidFill>
              <a:srgbClr val="FAF8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4725221" cy="2618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245153" y="1435926"/>
            <a:ext cx="11797695" cy="847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6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901" b="0" i="0" u="none" strike="noStrike" kern="1200" cap="none" spc="-586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웹 보안 대응 조치 및 재테스트 결과</a:t>
            </a:r>
            <a:endParaRPr kumimoji="0" lang="en-US" altLang="ko-KR" sz="6901" b="0" i="0" u="none" strike="noStrike" kern="1200" cap="none" spc="-586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086784" y="1139889"/>
            <a:ext cx="4114432" cy="140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Detailed </a:t>
            </a:r>
            <a:r>
              <a:rPr kumimoji="0" lang="en-US" sz="1232" b="1" i="0" u="none" strike="noStrike" kern="1200" cap="none" spc="146" normalizeH="0" baseline="0" noProof="0" dirty="0" err="1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Vulenerability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52A4BA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Analysis</a:t>
            </a: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65DD4D64-D180-4141-AC05-DC4B99863890}"/>
              </a:ext>
            </a:extLst>
          </p:cNvPr>
          <p:cNvSpPr txBox="1"/>
          <p:nvPr/>
        </p:nvSpPr>
        <p:spPr>
          <a:xfrm>
            <a:off x="5798908" y="2471766"/>
            <a:ext cx="6690185" cy="26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77" normalizeH="0" baseline="0" noProof="0" dirty="0">
                <a:ln>
                  <a:noFill/>
                </a:ln>
                <a:solidFill>
                  <a:prstClr val="black">
                    <a:alpha val="76863"/>
                  </a:prst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파일 업로드 취약점</a:t>
            </a:r>
            <a:r>
              <a:rPr kumimoji="0" lang="en-US" sz="2800" b="1" i="0" u="none" strike="noStrike" kern="1200" cap="none" spc="-77" normalizeH="0" baseline="0" noProof="0" dirty="0">
                <a:ln>
                  <a:noFill/>
                </a:ln>
                <a:solidFill>
                  <a:prstClr val="black">
                    <a:alpha val="76863"/>
                  </a:prst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 </a:t>
            </a:r>
            <a:r>
              <a:rPr kumimoji="0" lang="en-US" sz="2800" b="1" i="0" u="none" strike="noStrike" kern="1200" cap="none" spc="-77" normalizeH="0" baseline="0" noProof="0" dirty="0">
                <a:ln>
                  <a:noFill/>
                </a:ln>
                <a:solidFill>
                  <a:srgbClr val="FF0000">
                    <a:alpha val="76863"/>
                  </a:srgb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(High)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780A4B3-EE60-4B0D-B1C4-CB4CFB0F2E24}"/>
              </a:ext>
            </a:extLst>
          </p:cNvPr>
          <p:cNvGrpSpPr/>
          <p:nvPr/>
        </p:nvGrpSpPr>
        <p:grpSpPr>
          <a:xfrm>
            <a:off x="793072" y="2990852"/>
            <a:ext cx="16546381" cy="6747598"/>
            <a:chOff x="793072" y="2990852"/>
            <a:chExt cx="16546381" cy="6747598"/>
          </a:xfrm>
        </p:grpSpPr>
        <p:sp>
          <p:nvSpPr>
            <p:cNvPr id="8" name="AutoShape 8"/>
            <p:cNvSpPr/>
            <p:nvPr/>
          </p:nvSpPr>
          <p:spPr>
            <a:xfrm>
              <a:off x="948547" y="2990852"/>
              <a:ext cx="16390906" cy="0"/>
            </a:xfrm>
            <a:prstGeom prst="line">
              <a:avLst/>
            </a:prstGeom>
            <a:ln w="9525" cap="flat">
              <a:solidFill>
                <a:srgbClr val="867C6E">
                  <a:alpha val="52941"/>
                </a:srgbClr>
              </a:solidFill>
              <a:prstDash val="lgDash"/>
              <a:headEnd type="none" w="sm" len="sm"/>
              <a:tailEnd type="none" w="sm" len="sm"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1138575" y="3420960"/>
              <a:ext cx="1640726" cy="399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98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138575" y="5522048"/>
              <a:ext cx="1640726" cy="399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98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108" b="0" i="0" u="none" strike="noStrike" kern="1200" cap="none" spc="-189" normalizeH="0" baseline="0" noProof="0" dirty="0" err="1">
                  <a:ln>
                    <a:noFill/>
                  </a:ln>
                  <a:solidFill>
                    <a:srgbClr val="FAF8F5"/>
                  </a:solidFill>
                  <a:effectLst/>
                  <a:uLnTx/>
                  <a:uFillTx/>
                  <a:latin typeface="210 다락방"/>
                  <a:ea typeface="210 다락방"/>
                  <a:cs typeface="210 다락방"/>
                  <a:sym typeface="210 다락방"/>
                </a:rPr>
                <a:t>재테스</a:t>
              </a:r>
              <a:endParaRPr kumimoji="0" 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138575" y="7676112"/>
              <a:ext cx="1640726" cy="399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98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108" b="0" i="0" u="none" strike="noStrike" kern="1200" cap="none" spc="-189" normalizeH="0" baseline="0" noProof="0" dirty="0">
                  <a:ln>
                    <a:noFill/>
                  </a:ln>
                  <a:solidFill>
                    <a:srgbClr val="FAF8F5"/>
                  </a:solidFill>
                  <a:effectLst/>
                  <a:uLnTx/>
                  <a:uFillTx/>
                  <a:latin typeface="210 다락방"/>
                  <a:ea typeface="210 다락방"/>
                  <a:cs typeface="210 다락방"/>
                  <a:sym typeface="210 다락방"/>
                </a:rPr>
                <a:t>결과</a:t>
              </a:r>
              <a:endParaRPr kumimoji="0" 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endParaRPr>
            </a:p>
          </p:txBody>
        </p:sp>
        <p:sp>
          <p:nvSpPr>
            <p:cNvPr id="34" name="TextBox 27">
              <a:extLst>
                <a:ext uri="{FF2B5EF4-FFF2-40B4-BE49-F238E27FC236}">
                  <a16:creationId xmlns:a16="http://schemas.microsoft.com/office/drawing/2014/main" id="{6E2AE3C7-2517-4305-B74E-BE0190201A56}"/>
                </a:ext>
              </a:extLst>
            </p:cNvPr>
            <p:cNvSpPr txBox="1"/>
            <p:nvPr/>
          </p:nvSpPr>
          <p:spPr>
            <a:xfrm>
              <a:off x="1138575" y="3384095"/>
              <a:ext cx="1640726" cy="399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98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108" b="0" i="0" u="none" strike="noStrike" kern="1200" cap="none" spc="-189" normalizeH="0" baseline="0" noProof="0" dirty="0">
                  <a:ln>
                    <a:noFill/>
                  </a:ln>
                  <a:solidFill>
                    <a:srgbClr val="FAF8F5"/>
                  </a:solidFill>
                  <a:effectLst/>
                  <a:uLnTx/>
                  <a:uFillTx/>
                  <a:latin typeface="210 다락방"/>
                  <a:ea typeface="210 다락방"/>
                  <a:cs typeface="210 다락방"/>
                  <a:sym typeface="210 다락방"/>
                </a:rPr>
                <a:t>대응 조치</a:t>
              </a:r>
              <a:endParaRPr kumimoji="0" 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endParaRPr>
            </a:p>
          </p:txBody>
        </p:sp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F53ADABC-BE31-418C-B18D-02AE5033AB1A}"/>
                </a:ext>
              </a:extLst>
            </p:cNvPr>
            <p:cNvSpPr/>
            <p:nvPr/>
          </p:nvSpPr>
          <p:spPr>
            <a:xfrm rot="5400000">
              <a:off x="12859945" y="6741997"/>
              <a:ext cx="1006751" cy="400557"/>
            </a:xfrm>
            <a:prstGeom prst="rightArrow">
              <a:avLst>
                <a:gd name="adj1" fmla="val 50000"/>
                <a:gd name="adj2" fmla="val 108709"/>
              </a:avLst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화살표: 오른쪽 31">
              <a:extLst>
                <a:ext uri="{FF2B5EF4-FFF2-40B4-BE49-F238E27FC236}">
                  <a16:creationId xmlns:a16="http://schemas.microsoft.com/office/drawing/2014/main" id="{449E0638-8BB4-4C6E-BE60-F651BB3CFB67}"/>
                </a:ext>
              </a:extLst>
            </p:cNvPr>
            <p:cNvSpPr/>
            <p:nvPr/>
          </p:nvSpPr>
          <p:spPr>
            <a:xfrm>
              <a:off x="7788358" y="4694775"/>
              <a:ext cx="1223256" cy="406307"/>
            </a:xfrm>
            <a:prstGeom prst="rightArrow">
              <a:avLst>
                <a:gd name="adj1" fmla="val 50000"/>
                <a:gd name="adj2" fmla="val 108709"/>
              </a:avLst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6E1691B5-CE69-4D37-895D-C8F0B0E82983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0021500" y="4313775"/>
              <a:ext cx="6666300" cy="1058325"/>
            </a:xfrm>
            <a:prstGeom prst="rect">
              <a:avLst/>
            </a:prstGeom>
            <a:ln w="28575">
              <a:solidFill>
                <a:srgbClr val="7ED6C2"/>
              </a:solidFill>
            </a:ln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BD14D285-5DBA-478D-A26C-BAE3F7069701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072" y="3632752"/>
              <a:ext cx="6217328" cy="6105698"/>
            </a:xfrm>
            <a:prstGeom prst="rect">
              <a:avLst/>
            </a:prstGeom>
            <a:ln w="28575">
              <a:solidFill>
                <a:srgbClr val="7ED6C2"/>
              </a:solidFill>
            </a:ln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7AB4991-6943-4447-BBD2-06553FDEB392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0134600" y="8023315"/>
              <a:ext cx="6666301" cy="1004565"/>
            </a:xfrm>
            <a:prstGeom prst="rect">
              <a:avLst/>
            </a:prstGeom>
            <a:ln w="28575">
              <a:solidFill>
                <a:srgbClr val="7ED6C2"/>
              </a:solidFill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E85606C-1C80-48E7-B5FC-BF40FCF883E9}"/>
                </a:ext>
              </a:extLst>
            </p:cNvPr>
            <p:cNvSpPr txBox="1"/>
            <p:nvPr/>
          </p:nvSpPr>
          <p:spPr>
            <a:xfrm>
              <a:off x="11609202" y="9193768"/>
              <a:ext cx="393559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latin typeface="윤고딕 Medium" panose="020B0600000101010101" charset="-127"/>
                  <a:ea typeface="윤고딕 Medium" panose="020B0600000101010101" charset="-127"/>
                </a:rPr>
                <a:t>✅ </a:t>
              </a:r>
              <a:r>
                <a:rPr lang="en-US" altLang="ko-KR" dirty="0">
                  <a:latin typeface="윤고딕 Medium" panose="020B0600000101010101" charset="-127"/>
                  <a:ea typeface="윤고딕 Medium" panose="020B0600000101010101" charset="-127"/>
                </a:rPr>
                <a:t>WAF </a:t>
              </a:r>
              <a:r>
                <a:rPr lang="ko-KR" altLang="en-US" dirty="0">
                  <a:latin typeface="윤고딕 Medium" panose="020B0600000101010101" charset="-127"/>
                  <a:ea typeface="윤고딕 Medium" panose="020B0600000101010101" charset="-127"/>
                </a:rPr>
                <a:t>정책에 의해 공격이 차단됨</a:t>
              </a:r>
              <a:r>
                <a:rPr lang="en-US" altLang="ko-KR" dirty="0">
                  <a:latin typeface="윤고딕 Medium" panose="020B0600000101010101" charset="-127"/>
                  <a:ea typeface="윤고딕 Medium" panose="020B0600000101010101" charset="-127"/>
                </a:rPr>
                <a:t>.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F737FE0-7A88-4B51-AFA2-E2E05A31AB9D}"/>
                </a:ext>
              </a:extLst>
            </p:cNvPr>
            <p:cNvSpPr txBox="1"/>
            <p:nvPr/>
          </p:nvSpPr>
          <p:spPr>
            <a:xfrm>
              <a:off x="2971800" y="3162300"/>
              <a:ext cx="18702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⚠ 공격 재시도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15D92FD-51FB-4003-92DC-C5DB89FF9436}"/>
                </a:ext>
              </a:extLst>
            </p:cNvPr>
            <p:cNvSpPr txBox="1"/>
            <p:nvPr/>
          </p:nvSpPr>
          <p:spPr>
            <a:xfrm>
              <a:off x="11125200" y="5372100"/>
              <a:ext cx="48006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✅ </a:t>
              </a:r>
              <a:r>
                <a:rPr lang="ko-KR" altLang="en-US" dirty="0">
                  <a:solidFill>
                    <a:prstClr val="black"/>
                  </a:solidFill>
                  <a:latin typeface="윤고딕 Medium" panose="020B0600000101010101" charset="-127"/>
                  <a:ea typeface="윤고딕 Medium" panose="020B0600000101010101" charset="-127"/>
                </a:rPr>
                <a:t>악성 </a:t>
              </a:r>
              <a:r>
                <a:rPr lang="en-US" altLang="ko-KR" dirty="0">
                  <a:solidFill>
                    <a:prstClr val="black"/>
                  </a:solidFill>
                  <a:latin typeface="윤고딕 Medium" panose="020B0600000101010101" charset="-127"/>
                  <a:ea typeface="윤고딕 Medium" panose="020B0600000101010101" charset="-127"/>
                </a:rPr>
                <a:t>HTML </a:t>
              </a:r>
              <a:r>
                <a:rPr lang="ko-KR" altLang="en-US" dirty="0">
                  <a:solidFill>
                    <a:prstClr val="black"/>
                  </a:solidFill>
                  <a:latin typeface="윤고딕 Medium" panose="020B0600000101010101" charset="-127"/>
                  <a:ea typeface="윤고딕 Medium" panose="020B0600000101010101" charset="-127"/>
                </a:rPr>
                <a:t>업로드가 차단되어 되지 않음</a:t>
              </a:r>
              <a:r>
                <a:rPr lang="en-US" altLang="ko-KR" dirty="0">
                  <a:solidFill>
                    <a:prstClr val="black"/>
                  </a:solidFill>
                  <a:latin typeface="윤고딕 Medium" panose="020B0600000101010101" charset="-127"/>
                  <a:ea typeface="윤고딕 Medium" panose="020B0600000101010101" charset="-127"/>
                </a:rPr>
                <a:t>.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1623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D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A4B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408296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3463" y="172752"/>
            <a:ext cx="17941074" cy="9941496"/>
            <a:chOff x="0" y="0"/>
            <a:chExt cx="4725221" cy="26183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25221" cy="2618336"/>
            </a:xfrm>
            <a:custGeom>
              <a:avLst/>
              <a:gdLst/>
              <a:ahLst/>
              <a:cxnLst/>
              <a:rect l="l" t="t" r="r" b="b"/>
              <a:pathLst>
                <a:path w="4725221" h="2618336">
                  <a:moveTo>
                    <a:pt x="0" y="0"/>
                  </a:moveTo>
                  <a:lnTo>
                    <a:pt x="4725221" y="0"/>
                  </a:lnTo>
                  <a:lnTo>
                    <a:pt x="4725221" y="2618336"/>
                  </a:lnTo>
                  <a:lnTo>
                    <a:pt x="0" y="2618336"/>
                  </a:lnTo>
                  <a:close/>
                </a:path>
              </a:pathLst>
            </a:custGeom>
            <a:solidFill>
              <a:srgbClr val="FAF8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4725221" cy="2618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948547" y="2990852"/>
            <a:ext cx="16390906" cy="0"/>
          </a:xfrm>
          <a:prstGeom prst="line">
            <a:avLst/>
          </a:prstGeom>
          <a:ln w="9525" cap="flat">
            <a:solidFill>
              <a:srgbClr val="867C6E">
                <a:alpha val="52941"/>
              </a:srgbClr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3245153" y="1435926"/>
            <a:ext cx="11797695" cy="847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6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901" b="0" i="0" u="none" strike="noStrike" kern="1200" cap="none" spc="-586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웹 보안 대응 조치 및 재테스트 결과</a:t>
            </a:r>
            <a:endParaRPr kumimoji="0" lang="en-US" altLang="ko-KR" sz="6901" b="0" i="0" u="none" strike="noStrike" kern="1200" cap="none" spc="-586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086784" y="1139889"/>
            <a:ext cx="4114432" cy="140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Detailed </a:t>
            </a:r>
            <a:r>
              <a:rPr kumimoji="0" lang="en-US" sz="1232" b="1" i="0" u="none" strike="noStrike" kern="1200" cap="none" spc="146" normalizeH="0" baseline="0" noProof="0" dirty="0" err="1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Vulenerability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52A4BA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Analysis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9891" y="4174530"/>
            <a:ext cx="6536052" cy="816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WAF</a:t>
            </a:r>
            <a:r>
              <a:rPr kumimoji="0" lang="ko-KR" alt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를 통한</a:t>
            </a:r>
            <a:r>
              <a:rPr lang="en-US" altLang="ko-KR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 </a:t>
            </a:r>
            <a:r>
              <a:rPr lang="ko-KR" altLang="en-US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비정상 파라미터 값 탐지 룰 적용</a:t>
            </a:r>
            <a:endParaRPr lang="en-US" altLang="ko-KR" sz="2416" spc="-4" dirty="0">
              <a:solidFill>
                <a:srgbClr val="231F20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결제 금액 비정상 값</a:t>
            </a:r>
            <a:r>
              <a:rPr kumimoji="0" lang="en-US" altLang="ko-KR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(0</a:t>
            </a:r>
            <a:r>
              <a:rPr kumimoji="0" lang="ko-KR" alt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원 등</a:t>
            </a:r>
            <a:r>
              <a:rPr kumimoji="0" lang="en-US" altLang="ko-KR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) </a:t>
            </a:r>
            <a:r>
              <a:rPr kumimoji="0" lang="ko-KR" alt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요청 차단</a:t>
            </a:r>
            <a:endParaRPr kumimoji="0" lang="en-US" sz="2416" b="0" i="0" u="none" strike="noStrike" kern="1200" cap="none" spc="-4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72183" y="6265937"/>
            <a:ext cx="6014601" cy="393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16" spc="-4" dirty="0" err="1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Total_amount</a:t>
            </a:r>
            <a:r>
              <a:rPr lang="en-US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 </a:t>
            </a:r>
            <a:r>
              <a:rPr lang="ko-KR" altLang="en-US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값을 조작한 요청 재전송</a:t>
            </a:r>
            <a:endParaRPr kumimoji="0" lang="en-US" sz="2416" b="0" i="0" u="none" strike="noStrike" kern="1200" cap="none" spc="-4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25355" y="8441730"/>
            <a:ext cx="7449567" cy="393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비정상 요청 차단 확인</a:t>
            </a:r>
            <a:endParaRPr kumimoji="0" lang="en-US" altLang="ko-KR" sz="2416" b="0" i="0" u="none" strike="noStrike" kern="1200" cap="none" spc="-4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1025356" y="3162300"/>
            <a:ext cx="1870244" cy="850248"/>
            <a:chOff x="0" y="0"/>
            <a:chExt cx="492575" cy="22393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92575" cy="223934"/>
            </a:xfrm>
            <a:custGeom>
              <a:avLst/>
              <a:gdLst/>
              <a:ahLst/>
              <a:cxnLst/>
              <a:rect l="l" t="t" r="r" b="b"/>
              <a:pathLst>
                <a:path w="492575" h="223934">
                  <a:moveTo>
                    <a:pt x="111967" y="0"/>
                  </a:moveTo>
                  <a:lnTo>
                    <a:pt x="380608" y="0"/>
                  </a:lnTo>
                  <a:cubicBezTo>
                    <a:pt x="410303" y="0"/>
                    <a:pt x="438782" y="11796"/>
                    <a:pt x="459780" y="32794"/>
                  </a:cubicBezTo>
                  <a:cubicBezTo>
                    <a:pt x="480778" y="53792"/>
                    <a:pt x="492575" y="82271"/>
                    <a:pt x="492575" y="111967"/>
                  </a:cubicBezTo>
                  <a:lnTo>
                    <a:pt x="492575" y="111967"/>
                  </a:lnTo>
                  <a:cubicBezTo>
                    <a:pt x="492575" y="141662"/>
                    <a:pt x="480778" y="170141"/>
                    <a:pt x="459780" y="191139"/>
                  </a:cubicBezTo>
                  <a:cubicBezTo>
                    <a:pt x="438782" y="212137"/>
                    <a:pt x="410303" y="223934"/>
                    <a:pt x="380608" y="223934"/>
                  </a:cubicBezTo>
                  <a:lnTo>
                    <a:pt x="111967" y="223934"/>
                  </a:lnTo>
                  <a:cubicBezTo>
                    <a:pt x="82271" y="223934"/>
                    <a:pt x="53792" y="212137"/>
                    <a:pt x="32794" y="191139"/>
                  </a:cubicBezTo>
                  <a:cubicBezTo>
                    <a:pt x="11796" y="170141"/>
                    <a:pt x="0" y="141662"/>
                    <a:pt x="0" y="111967"/>
                  </a:cubicBezTo>
                  <a:lnTo>
                    <a:pt x="0" y="111967"/>
                  </a:lnTo>
                  <a:cubicBezTo>
                    <a:pt x="0" y="82271"/>
                    <a:pt x="11796" y="53792"/>
                    <a:pt x="32794" y="32794"/>
                  </a:cubicBezTo>
                  <a:cubicBezTo>
                    <a:pt x="53792" y="11796"/>
                    <a:pt x="82271" y="0"/>
                    <a:pt x="111967" y="0"/>
                  </a:cubicBezTo>
                  <a:close/>
                </a:path>
              </a:pathLst>
            </a:custGeom>
            <a:solidFill>
              <a:srgbClr val="FF6D2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492575" cy="2239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16627" y="5263388"/>
            <a:ext cx="1870244" cy="850248"/>
            <a:chOff x="0" y="0"/>
            <a:chExt cx="492575" cy="22393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92575" cy="223934"/>
            </a:xfrm>
            <a:custGeom>
              <a:avLst/>
              <a:gdLst/>
              <a:ahLst/>
              <a:cxnLst/>
              <a:rect l="l" t="t" r="r" b="b"/>
              <a:pathLst>
                <a:path w="492575" h="223934">
                  <a:moveTo>
                    <a:pt x="111967" y="0"/>
                  </a:moveTo>
                  <a:lnTo>
                    <a:pt x="380608" y="0"/>
                  </a:lnTo>
                  <a:cubicBezTo>
                    <a:pt x="410303" y="0"/>
                    <a:pt x="438782" y="11796"/>
                    <a:pt x="459780" y="32794"/>
                  </a:cubicBezTo>
                  <a:cubicBezTo>
                    <a:pt x="480778" y="53792"/>
                    <a:pt x="492575" y="82271"/>
                    <a:pt x="492575" y="111967"/>
                  </a:cubicBezTo>
                  <a:lnTo>
                    <a:pt x="492575" y="111967"/>
                  </a:lnTo>
                  <a:cubicBezTo>
                    <a:pt x="492575" y="141662"/>
                    <a:pt x="480778" y="170141"/>
                    <a:pt x="459780" y="191139"/>
                  </a:cubicBezTo>
                  <a:cubicBezTo>
                    <a:pt x="438782" y="212137"/>
                    <a:pt x="410303" y="223934"/>
                    <a:pt x="380608" y="223934"/>
                  </a:cubicBezTo>
                  <a:lnTo>
                    <a:pt x="111967" y="223934"/>
                  </a:lnTo>
                  <a:cubicBezTo>
                    <a:pt x="82271" y="223934"/>
                    <a:pt x="53792" y="212137"/>
                    <a:pt x="32794" y="191139"/>
                  </a:cubicBezTo>
                  <a:cubicBezTo>
                    <a:pt x="11796" y="170141"/>
                    <a:pt x="0" y="141662"/>
                    <a:pt x="0" y="111967"/>
                  </a:cubicBezTo>
                  <a:lnTo>
                    <a:pt x="0" y="111967"/>
                  </a:lnTo>
                  <a:cubicBezTo>
                    <a:pt x="0" y="82271"/>
                    <a:pt x="11796" y="53792"/>
                    <a:pt x="32794" y="32794"/>
                  </a:cubicBezTo>
                  <a:cubicBezTo>
                    <a:pt x="53792" y="11796"/>
                    <a:pt x="82271" y="0"/>
                    <a:pt x="111967" y="0"/>
                  </a:cubicBezTo>
                  <a:close/>
                </a:path>
              </a:pathLst>
            </a:custGeom>
            <a:solidFill>
              <a:srgbClr val="52A4BA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492575" cy="2239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16627" y="7417452"/>
            <a:ext cx="1870244" cy="850248"/>
            <a:chOff x="0" y="0"/>
            <a:chExt cx="492575" cy="22393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92575" cy="223934"/>
            </a:xfrm>
            <a:custGeom>
              <a:avLst/>
              <a:gdLst/>
              <a:ahLst/>
              <a:cxnLst/>
              <a:rect l="l" t="t" r="r" b="b"/>
              <a:pathLst>
                <a:path w="492575" h="223934">
                  <a:moveTo>
                    <a:pt x="111967" y="0"/>
                  </a:moveTo>
                  <a:lnTo>
                    <a:pt x="380608" y="0"/>
                  </a:lnTo>
                  <a:cubicBezTo>
                    <a:pt x="410303" y="0"/>
                    <a:pt x="438782" y="11796"/>
                    <a:pt x="459780" y="32794"/>
                  </a:cubicBezTo>
                  <a:cubicBezTo>
                    <a:pt x="480778" y="53792"/>
                    <a:pt x="492575" y="82271"/>
                    <a:pt x="492575" y="111967"/>
                  </a:cubicBezTo>
                  <a:lnTo>
                    <a:pt x="492575" y="111967"/>
                  </a:lnTo>
                  <a:cubicBezTo>
                    <a:pt x="492575" y="141662"/>
                    <a:pt x="480778" y="170141"/>
                    <a:pt x="459780" y="191139"/>
                  </a:cubicBezTo>
                  <a:cubicBezTo>
                    <a:pt x="438782" y="212137"/>
                    <a:pt x="410303" y="223934"/>
                    <a:pt x="380608" y="223934"/>
                  </a:cubicBezTo>
                  <a:lnTo>
                    <a:pt x="111967" y="223934"/>
                  </a:lnTo>
                  <a:cubicBezTo>
                    <a:pt x="82271" y="223934"/>
                    <a:pt x="53792" y="212137"/>
                    <a:pt x="32794" y="191139"/>
                  </a:cubicBezTo>
                  <a:cubicBezTo>
                    <a:pt x="11796" y="170141"/>
                    <a:pt x="0" y="141662"/>
                    <a:pt x="0" y="111967"/>
                  </a:cubicBezTo>
                  <a:lnTo>
                    <a:pt x="0" y="111967"/>
                  </a:lnTo>
                  <a:cubicBezTo>
                    <a:pt x="0" y="82271"/>
                    <a:pt x="11796" y="53792"/>
                    <a:pt x="32794" y="32794"/>
                  </a:cubicBezTo>
                  <a:cubicBezTo>
                    <a:pt x="53792" y="11796"/>
                    <a:pt x="82271" y="0"/>
                    <a:pt x="111967" y="0"/>
                  </a:cubicBezTo>
                  <a:close/>
                </a:path>
              </a:pathLst>
            </a:custGeom>
            <a:solidFill>
              <a:srgbClr val="867C6E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0"/>
              <a:ext cx="492575" cy="2239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138575" y="3420960"/>
            <a:ext cx="1640726" cy="39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9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08" b="0" i="0" u="none" strike="noStrike" kern="1200" cap="none" spc="-189" normalizeH="0" baseline="0" noProof="0" dirty="0">
              <a:ln>
                <a:noFill/>
              </a:ln>
              <a:solidFill>
                <a:srgbClr val="FAF8F5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38575" y="5522048"/>
            <a:ext cx="1640726" cy="39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9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재테스트</a:t>
            </a:r>
            <a:endParaRPr kumimoji="0" lang="en-US" sz="3108" b="0" i="0" u="none" strike="noStrike" kern="1200" cap="none" spc="-189" normalizeH="0" baseline="0" noProof="0" dirty="0">
              <a:ln>
                <a:noFill/>
              </a:ln>
              <a:solidFill>
                <a:srgbClr val="FAF8F5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38575" y="7676112"/>
            <a:ext cx="1640726" cy="39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9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결과</a:t>
            </a:r>
            <a:endParaRPr kumimoji="0" lang="en-US" sz="3108" b="0" i="0" u="none" strike="noStrike" kern="1200" cap="none" spc="-189" normalizeH="0" baseline="0" noProof="0" dirty="0">
              <a:ln>
                <a:noFill/>
              </a:ln>
              <a:solidFill>
                <a:srgbClr val="FAF8F5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65DD4D64-D180-4141-AC05-DC4B99863890}"/>
              </a:ext>
            </a:extLst>
          </p:cNvPr>
          <p:cNvSpPr txBox="1"/>
          <p:nvPr/>
        </p:nvSpPr>
        <p:spPr>
          <a:xfrm>
            <a:off x="5798908" y="2471766"/>
            <a:ext cx="6690185" cy="26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spc="-77" dirty="0">
                <a:solidFill>
                  <a:prstClr val="black">
                    <a:alpha val="76863"/>
                  </a:prstClr>
                </a:solidFill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결제 금액 변조</a:t>
            </a:r>
            <a:r>
              <a:rPr kumimoji="0" lang="en-US" sz="2800" b="1" i="0" u="none" strike="noStrike" kern="1200" cap="none" spc="-77" normalizeH="0" baseline="0" noProof="0" dirty="0">
                <a:ln>
                  <a:noFill/>
                </a:ln>
                <a:solidFill>
                  <a:prstClr val="black">
                    <a:alpha val="76863"/>
                  </a:prst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 </a:t>
            </a:r>
            <a:r>
              <a:rPr kumimoji="0" lang="en-US" sz="2800" b="1" i="0" u="none" strike="noStrike" kern="1200" cap="none" spc="-77" normalizeH="0" baseline="0" noProof="0" dirty="0">
                <a:ln>
                  <a:noFill/>
                </a:ln>
                <a:solidFill>
                  <a:srgbClr val="FF0000">
                    <a:alpha val="76863"/>
                  </a:srgb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(High)</a:t>
            </a:r>
          </a:p>
        </p:txBody>
      </p:sp>
      <p:sp>
        <p:nvSpPr>
          <p:cNvPr id="34" name="TextBox 27">
            <a:extLst>
              <a:ext uri="{FF2B5EF4-FFF2-40B4-BE49-F238E27FC236}">
                <a16:creationId xmlns:a16="http://schemas.microsoft.com/office/drawing/2014/main" id="{6E2AE3C7-2517-4305-B74E-BE0190201A56}"/>
              </a:ext>
            </a:extLst>
          </p:cNvPr>
          <p:cNvSpPr txBox="1"/>
          <p:nvPr/>
        </p:nvSpPr>
        <p:spPr>
          <a:xfrm>
            <a:off x="1138575" y="3384095"/>
            <a:ext cx="1640726" cy="39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9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대응 조치</a:t>
            </a:r>
            <a:endParaRPr kumimoji="0" lang="en-US" sz="3108" b="0" i="0" u="none" strike="noStrike" kern="1200" cap="none" spc="-189" normalizeH="0" baseline="0" noProof="0" dirty="0">
              <a:ln>
                <a:noFill/>
              </a:ln>
              <a:solidFill>
                <a:srgbClr val="FAF8F5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E0E7FAD-EB26-4FC6-9C9F-DC2EAE6DBAC4}"/>
              </a:ext>
            </a:extLst>
          </p:cNvPr>
          <p:cNvGrpSpPr/>
          <p:nvPr/>
        </p:nvGrpSpPr>
        <p:grpSpPr>
          <a:xfrm>
            <a:off x="7463407" y="3072969"/>
            <a:ext cx="10291193" cy="6600969"/>
            <a:chOff x="7463407" y="3072969"/>
            <a:chExt cx="10291193" cy="6600969"/>
          </a:xfrm>
        </p:grpSpPr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F53ADABC-BE31-418C-B18D-02AE5033AB1A}"/>
                </a:ext>
              </a:extLst>
            </p:cNvPr>
            <p:cNvSpPr/>
            <p:nvPr/>
          </p:nvSpPr>
          <p:spPr>
            <a:xfrm rot="8766079">
              <a:off x="12833906" y="5786378"/>
              <a:ext cx="1006751" cy="406307"/>
            </a:xfrm>
            <a:prstGeom prst="rightArrow">
              <a:avLst>
                <a:gd name="adj1" fmla="val 50000"/>
                <a:gd name="adj2" fmla="val 108709"/>
              </a:avLst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화살표: 오른쪽 31">
              <a:extLst>
                <a:ext uri="{FF2B5EF4-FFF2-40B4-BE49-F238E27FC236}">
                  <a16:creationId xmlns:a16="http://schemas.microsoft.com/office/drawing/2014/main" id="{449E0638-8BB4-4C6E-BE60-F651BB3CFB67}"/>
                </a:ext>
              </a:extLst>
            </p:cNvPr>
            <p:cNvSpPr/>
            <p:nvPr/>
          </p:nvSpPr>
          <p:spPr>
            <a:xfrm>
              <a:off x="11734801" y="4129708"/>
              <a:ext cx="1223256" cy="406307"/>
            </a:xfrm>
            <a:prstGeom prst="rightArrow">
              <a:avLst>
                <a:gd name="adj1" fmla="val 50000"/>
                <a:gd name="adj2" fmla="val 108709"/>
              </a:avLst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6CA85368-7287-4E7C-AD90-58323284220C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1574857" y="8420100"/>
              <a:ext cx="6179743" cy="878806"/>
            </a:xfrm>
            <a:prstGeom prst="rect">
              <a:avLst/>
            </a:prstGeom>
            <a:ln w="28575">
              <a:solidFill>
                <a:srgbClr val="7ED6C2"/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22737DC-66B7-4DC8-B592-398B9976B2AD}"/>
                </a:ext>
              </a:extLst>
            </p:cNvPr>
            <p:cNvSpPr txBox="1"/>
            <p:nvPr/>
          </p:nvSpPr>
          <p:spPr>
            <a:xfrm>
              <a:off x="13138912" y="9304606"/>
              <a:ext cx="37900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latin typeface="윤고딕 Medium" panose="020B0600000101010101" charset="-127"/>
                  <a:ea typeface="윤고딕 Medium" panose="020B0600000101010101" charset="-127"/>
                </a:rPr>
                <a:t>✅ </a:t>
              </a:r>
              <a:r>
                <a:rPr lang="en-US" altLang="ko-KR" dirty="0">
                  <a:latin typeface="윤고딕 Medium" panose="020B0600000101010101" charset="-127"/>
                  <a:ea typeface="윤고딕 Medium" panose="020B0600000101010101" charset="-127"/>
                </a:rPr>
                <a:t>WAF </a:t>
              </a:r>
              <a:r>
                <a:rPr lang="ko-KR" altLang="en-US" dirty="0">
                  <a:latin typeface="윤고딕 Medium" panose="020B0600000101010101" charset="-127"/>
                  <a:ea typeface="윤고딕 Medium" panose="020B0600000101010101" charset="-127"/>
                </a:rPr>
                <a:t>정책에 의해 공격이 차단됨</a:t>
              </a:r>
              <a:r>
                <a:rPr lang="en-US" altLang="ko-KR" dirty="0">
                  <a:latin typeface="윤고딕 Medium" panose="020B0600000101010101" charset="-127"/>
                  <a:ea typeface="윤고딕 Medium" panose="020B0600000101010101" charset="-127"/>
                </a:rPr>
                <a:t>.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</a:endParaRP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AAACDE3-F56A-4156-A287-14D3C24F13E8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0287000" y="3484289"/>
              <a:ext cx="6641958" cy="2037754"/>
            </a:xfrm>
            <a:prstGeom prst="rect">
              <a:avLst/>
            </a:prstGeom>
            <a:ln w="28575">
              <a:solidFill>
                <a:srgbClr val="7ED6C2"/>
              </a:solidFill>
            </a:ln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D5A9121-95DC-4B2D-889D-67A30828BD01}"/>
                </a:ext>
              </a:extLst>
            </p:cNvPr>
            <p:cNvSpPr txBox="1"/>
            <p:nvPr/>
          </p:nvSpPr>
          <p:spPr>
            <a:xfrm>
              <a:off x="12725400" y="3072969"/>
              <a:ext cx="2209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⚠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WAF Rule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 작성</a:t>
              </a: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2D6CCF7D-2040-47A7-994A-477F9AED03E9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7463407" y="5789871"/>
              <a:ext cx="5233923" cy="2057883"/>
            </a:xfrm>
            <a:prstGeom prst="rect">
              <a:avLst/>
            </a:prstGeom>
            <a:ln w="28575">
              <a:solidFill>
                <a:srgbClr val="7ED6C2"/>
              </a:solidFill>
            </a:ln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35DCD9-F32A-41B9-9859-D11DA6D7F3EA}"/>
                </a:ext>
              </a:extLst>
            </p:cNvPr>
            <p:cNvSpPr txBox="1"/>
            <p:nvPr/>
          </p:nvSpPr>
          <p:spPr>
            <a:xfrm>
              <a:off x="9180467" y="7847754"/>
              <a:ext cx="17998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⚠ </a:t>
              </a:r>
              <a:r>
                <a:rPr lang="ko-KR" altLang="en-US" dirty="0">
                  <a:solidFill>
                    <a:prstClr val="black"/>
                  </a:solidFill>
                  <a:latin typeface="윤고딕 Medium" panose="020B0600000101010101" charset="-127"/>
                  <a:ea typeface="윤고딕 Medium" panose="020B0600000101010101" charset="-127"/>
                </a:rPr>
                <a:t>공격 재시도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</a:endParaRPr>
            </a:p>
          </p:txBody>
        </p:sp>
        <p:sp>
          <p:nvSpPr>
            <p:cNvPr id="40" name="화살표: 오른쪽 39">
              <a:extLst>
                <a:ext uri="{FF2B5EF4-FFF2-40B4-BE49-F238E27FC236}">
                  <a16:creationId xmlns:a16="http://schemas.microsoft.com/office/drawing/2014/main" id="{823D0BFB-933E-4E8B-9713-514D48BB8AC0}"/>
                </a:ext>
              </a:extLst>
            </p:cNvPr>
            <p:cNvSpPr/>
            <p:nvPr/>
          </p:nvSpPr>
          <p:spPr>
            <a:xfrm rot="2406176">
              <a:off x="12737915" y="7758930"/>
              <a:ext cx="1006751" cy="406307"/>
            </a:xfrm>
            <a:prstGeom prst="rightArrow">
              <a:avLst>
                <a:gd name="adj1" fmla="val 50000"/>
                <a:gd name="adj2" fmla="val 108709"/>
              </a:avLst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58885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D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A4B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408296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3463" y="172752"/>
            <a:ext cx="17941074" cy="9941496"/>
            <a:chOff x="0" y="0"/>
            <a:chExt cx="4725221" cy="26183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25221" cy="2618336"/>
            </a:xfrm>
            <a:custGeom>
              <a:avLst/>
              <a:gdLst/>
              <a:ahLst/>
              <a:cxnLst/>
              <a:rect l="l" t="t" r="r" b="b"/>
              <a:pathLst>
                <a:path w="4725221" h="2618336">
                  <a:moveTo>
                    <a:pt x="0" y="0"/>
                  </a:moveTo>
                  <a:lnTo>
                    <a:pt x="4725221" y="0"/>
                  </a:lnTo>
                  <a:lnTo>
                    <a:pt x="4725221" y="2618336"/>
                  </a:lnTo>
                  <a:lnTo>
                    <a:pt x="0" y="2618336"/>
                  </a:lnTo>
                  <a:close/>
                </a:path>
              </a:pathLst>
            </a:custGeom>
            <a:solidFill>
              <a:srgbClr val="FAF8F5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4725221" cy="2618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948547" y="2990852"/>
            <a:ext cx="16390906" cy="0"/>
          </a:xfrm>
          <a:prstGeom prst="line">
            <a:avLst/>
          </a:prstGeom>
          <a:ln w="9525" cap="flat">
            <a:solidFill>
              <a:srgbClr val="867C6E">
                <a:alpha val="52941"/>
              </a:srgbClr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2412730" y="1435926"/>
            <a:ext cx="13462540" cy="847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6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901" spc="-586">
                <a:solidFill>
                  <a:srgbClr val="231F20"/>
                </a:solidFill>
                <a:latin typeface="210 다락방"/>
                <a:ea typeface="210 다락방"/>
                <a:cs typeface="210 다락방"/>
                <a:sym typeface="210 다락방"/>
              </a:rPr>
              <a:t>모바일</a:t>
            </a:r>
            <a:r>
              <a:rPr kumimoji="0" lang="ko-KR" altLang="en-US" sz="6901" b="0" i="0" u="none" strike="noStrike" kern="1200" cap="none" spc="-586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 보안 대응 조치 및 재테스트 결과</a:t>
            </a:r>
            <a:endParaRPr kumimoji="0" lang="en-US" altLang="ko-KR" sz="6901" b="0" i="0" u="none" strike="noStrike" kern="1200" cap="none" spc="-586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086784" y="1139889"/>
            <a:ext cx="4114432" cy="140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Detailed </a:t>
            </a:r>
            <a:r>
              <a:rPr kumimoji="0" lang="en-US" sz="1232" b="1" i="0" u="none" strike="noStrike" kern="1200" cap="none" spc="146" normalizeH="0" baseline="0" noProof="0" dirty="0" err="1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Vulenerability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52A4BA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Analysis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9891" y="4174530"/>
            <a:ext cx="9022153" cy="816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마스터 키 기반 암호화를 적용하여 비밀번호를 암호화 후 저장함</a:t>
            </a:r>
            <a:endParaRPr kumimoji="0" lang="en-US" altLang="ko-KR" sz="2416" b="0" i="0" u="none" strike="noStrike" kern="1200" cap="none" spc="-4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회원가입 및 로그인 시 </a:t>
            </a:r>
            <a:r>
              <a:rPr lang="ko-KR" altLang="en-US" sz="2416" spc="-4" dirty="0" err="1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평문</a:t>
            </a:r>
            <a:r>
              <a:rPr lang="ko-KR" altLang="en-US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 저장 로직 제거</a:t>
            </a:r>
            <a:endParaRPr kumimoji="0" lang="en-US" sz="2416" b="0" i="0" u="none" strike="noStrike" kern="1200" cap="none" spc="-4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72183" y="6265937"/>
            <a:ext cx="8757617" cy="393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단말기 내부 </a:t>
            </a:r>
            <a:r>
              <a:rPr lang="ko-KR" altLang="en-US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저장 파일</a:t>
            </a:r>
            <a:r>
              <a:rPr lang="en-US" altLang="ko-KR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(Secure_user_setting.xml) </a:t>
            </a:r>
            <a:r>
              <a:rPr lang="ko-KR" altLang="en-US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직접 확인</a:t>
            </a:r>
            <a:endParaRPr kumimoji="0" lang="en-US" sz="2416" b="0" i="0" u="none" strike="noStrike" kern="1200" cap="none" spc="-4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25356" y="8441730"/>
            <a:ext cx="6747044" cy="816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비밀번호가 암호화된 형태로 저장됨을 확인</a:t>
            </a:r>
            <a:endParaRPr lang="en-US" altLang="ko-KR" sz="2416" spc="-4" dirty="0">
              <a:solidFill>
                <a:srgbClr val="231F20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파일 접근 시에도 </a:t>
            </a:r>
            <a:r>
              <a:rPr kumimoji="0" lang="ko-KR" altLang="en-US" sz="2416" b="0" i="0" u="none" strike="noStrike" kern="1200" cap="none" spc="-4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평문</a:t>
            </a:r>
            <a:r>
              <a:rPr kumimoji="0" lang="ko-KR" alt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 비밀번호 노출되지 않음</a:t>
            </a:r>
            <a:endParaRPr kumimoji="0" lang="en-US" altLang="ko-KR" sz="2416" b="0" i="0" u="none" strike="noStrike" kern="1200" cap="none" spc="-4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1025356" y="3162300"/>
            <a:ext cx="1870244" cy="850248"/>
            <a:chOff x="0" y="0"/>
            <a:chExt cx="492575" cy="22393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92575" cy="223934"/>
            </a:xfrm>
            <a:custGeom>
              <a:avLst/>
              <a:gdLst/>
              <a:ahLst/>
              <a:cxnLst/>
              <a:rect l="l" t="t" r="r" b="b"/>
              <a:pathLst>
                <a:path w="492575" h="223934">
                  <a:moveTo>
                    <a:pt x="111967" y="0"/>
                  </a:moveTo>
                  <a:lnTo>
                    <a:pt x="380608" y="0"/>
                  </a:lnTo>
                  <a:cubicBezTo>
                    <a:pt x="410303" y="0"/>
                    <a:pt x="438782" y="11796"/>
                    <a:pt x="459780" y="32794"/>
                  </a:cubicBezTo>
                  <a:cubicBezTo>
                    <a:pt x="480778" y="53792"/>
                    <a:pt x="492575" y="82271"/>
                    <a:pt x="492575" y="111967"/>
                  </a:cubicBezTo>
                  <a:lnTo>
                    <a:pt x="492575" y="111967"/>
                  </a:lnTo>
                  <a:cubicBezTo>
                    <a:pt x="492575" y="141662"/>
                    <a:pt x="480778" y="170141"/>
                    <a:pt x="459780" y="191139"/>
                  </a:cubicBezTo>
                  <a:cubicBezTo>
                    <a:pt x="438782" y="212137"/>
                    <a:pt x="410303" y="223934"/>
                    <a:pt x="380608" y="223934"/>
                  </a:cubicBezTo>
                  <a:lnTo>
                    <a:pt x="111967" y="223934"/>
                  </a:lnTo>
                  <a:cubicBezTo>
                    <a:pt x="82271" y="223934"/>
                    <a:pt x="53792" y="212137"/>
                    <a:pt x="32794" y="191139"/>
                  </a:cubicBezTo>
                  <a:cubicBezTo>
                    <a:pt x="11796" y="170141"/>
                    <a:pt x="0" y="141662"/>
                    <a:pt x="0" y="111967"/>
                  </a:cubicBezTo>
                  <a:lnTo>
                    <a:pt x="0" y="111967"/>
                  </a:lnTo>
                  <a:cubicBezTo>
                    <a:pt x="0" y="82271"/>
                    <a:pt x="11796" y="53792"/>
                    <a:pt x="32794" y="32794"/>
                  </a:cubicBezTo>
                  <a:cubicBezTo>
                    <a:pt x="53792" y="11796"/>
                    <a:pt x="82271" y="0"/>
                    <a:pt x="111967" y="0"/>
                  </a:cubicBezTo>
                  <a:close/>
                </a:path>
              </a:pathLst>
            </a:custGeom>
            <a:solidFill>
              <a:srgbClr val="FF6D2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492575" cy="2239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16627" y="5263388"/>
            <a:ext cx="1870244" cy="850248"/>
            <a:chOff x="0" y="0"/>
            <a:chExt cx="492575" cy="22393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92575" cy="223934"/>
            </a:xfrm>
            <a:custGeom>
              <a:avLst/>
              <a:gdLst/>
              <a:ahLst/>
              <a:cxnLst/>
              <a:rect l="l" t="t" r="r" b="b"/>
              <a:pathLst>
                <a:path w="492575" h="223934">
                  <a:moveTo>
                    <a:pt x="111967" y="0"/>
                  </a:moveTo>
                  <a:lnTo>
                    <a:pt x="380608" y="0"/>
                  </a:lnTo>
                  <a:cubicBezTo>
                    <a:pt x="410303" y="0"/>
                    <a:pt x="438782" y="11796"/>
                    <a:pt x="459780" y="32794"/>
                  </a:cubicBezTo>
                  <a:cubicBezTo>
                    <a:pt x="480778" y="53792"/>
                    <a:pt x="492575" y="82271"/>
                    <a:pt x="492575" y="111967"/>
                  </a:cubicBezTo>
                  <a:lnTo>
                    <a:pt x="492575" y="111967"/>
                  </a:lnTo>
                  <a:cubicBezTo>
                    <a:pt x="492575" y="141662"/>
                    <a:pt x="480778" y="170141"/>
                    <a:pt x="459780" y="191139"/>
                  </a:cubicBezTo>
                  <a:cubicBezTo>
                    <a:pt x="438782" y="212137"/>
                    <a:pt x="410303" y="223934"/>
                    <a:pt x="380608" y="223934"/>
                  </a:cubicBezTo>
                  <a:lnTo>
                    <a:pt x="111967" y="223934"/>
                  </a:lnTo>
                  <a:cubicBezTo>
                    <a:pt x="82271" y="223934"/>
                    <a:pt x="53792" y="212137"/>
                    <a:pt x="32794" y="191139"/>
                  </a:cubicBezTo>
                  <a:cubicBezTo>
                    <a:pt x="11796" y="170141"/>
                    <a:pt x="0" y="141662"/>
                    <a:pt x="0" y="111967"/>
                  </a:cubicBezTo>
                  <a:lnTo>
                    <a:pt x="0" y="111967"/>
                  </a:lnTo>
                  <a:cubicBezTo>
                    <a:pt x="0" y="82271"/>
                    <a:pt x="11796" y="53792"/>
                    <a:pt x="32794" y="32794"/>
                  </a:cubicBezTo>
                  <a:cubicBezTo>
                    <a:pt x="53792" y="11796"/>
                    <a:pt x="82271" y="0"/>
                    <a:pt x="111967" y="0"/>
                  </a:cubicBezTo>
                  <a:close/>
                </a:path>
              </a:pathLst>
            </a:custGeom>
            <a:solidFill>
              <a:srgbClr val="52A4BA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492575" cy="2239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16627" y="7417452"/>
            <a:ext cx="1870244" cy="850248"/>
            <a:chOff x="0" y="0"/>
            <a:chExt cx="492575" cy="22393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92575" cy="223934"/>
            </a:xfrm>
            <a:custGeom>
              <a:avLst/>
              <a:gdLst/>
              <a:ahLst/>
              <a:cxnLst/>
              <a:rect l="l" t="t" r="r" b="b"/>
              <a:pathLst>
                <a:path w="492575" h="223934">
                  <a:moveTo>
                    <a:pt x="111967" y="0"/>
                  </a:moveTo>
                  <a:lnTo>
                    <a:pt x="380608" y="0"/>
                  </a:lnTo>
                  <a:cubicBezTo>
                    <a:pt x="410303" y="0"/>
                    <a:pt x="438782" y="11796"/>
                    <a:pt x="459780" y="32794"/>
                  </a:cubicBezTo>
                  <a:cubicBezTo>
                    <a:pt x="480778" y="53792"/>
                    <a:pt x="492575" y="82271"/>
                    <a:pt x="492575" y="111967"/>
                  </a:cubicBezTo>
                  <a:lnTo>
                    <a:pt x="492575" y="111967"/>
                  </a:lnTo>
                  <a:cubicBezTo>
                    <a:pt x="492575" y="141662"/>
                    <a:pt x="480778" y="170141"/>
                    <a:pt x="459780" y="191139"/>
                  </a:cubicBezTo>
                  <a:cubicBezTo>
                    <a:pt x="438782" y="212137"/>
                    <a:pt x="410303" y="223934"/>
                    <a:pt x="380608" y="223934"/>
                  </a:cubicBezTo>
                  <a:lnTo>
                    <a:pt x="111967" y="223934"/>
                  </a:lnTo>
                  <a:cubicBezTo>
                    <a:pt x="82271" y="223934"/>
                    <a:pt x="53792" y="212137"/>
                    <a:pt x="32794" y="191139"/>
                  </a:cubicBezTo>
                  <a:cubicBezTo>
                    <a:pt x="11796" y="170141"/>
                    <a:pt x="0" y="141662"/>
                    <a:pt x="0" y="111967"/>
                  </a:cubicBezTo>
                  <a:lnTo>
                    <a:pt x="0" y="111967"/>
                  </a:lnTo>
                  <a:cubicBezTo>
                    <a:pt x="0" y="82271"/>
                    <a:pt x="11796" y="53792"/>
                    <a:pt x="32794" y="32794"/>
                  </a:cubicBezTo>
                  <a:cubicBezTo>
                    <a:pt x="53792" y="11796"/>
                    <a:pt x="82271" y="0"/>
                    <a:pt x="111967" y="0"/>
                  </a:cubicBezTo>
                  <a:close/>
                </a:path>
              </a:pathLst>
            </a:custGeom>
            <a:solidFill>
              <a:srgbClr val="867C6E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0"/>
              <a:ext cx="492575" cy="2239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138575" y="3420960"/>
            <a:ext cx="1640726" cy="39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9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08" b="0" i="0" u="none" strike="noStrike" kern="1200" cap="none" spc="-189" normalizeH="0" baseline="0" noProof="0" dirty="0">
              <a:ln>
                <a:noFill/>
              </a:ln>
              <a:solidFill>
                <a:srgbClr val="FAF8F5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38575" y="5522048"/>
            <a:ext cx="1640726" cy="39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9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108" spc="-189" dirty="0">
                <a:solidFill>
                  <a:srgbClr val="FAF8F5"/>
                </a:solidFill>
                <a:latin typeface="210 다락방"/>
                <a:ea typeface="210 다락방"/>
                <a:cs typeface="210 다락방"/>
                <a:sym typeface="210 다락방"/>
              </a:rPr>
              <a:t>재테스트</a:t>
            </a:r>
            <a:endParaRPr kumimoji="0" lang="en-US" sz="3108" b="0" i="0" u="none" strike="noStrike" kern="1200" cap="none" spc="-189" normalizeH="0" baseline="0" noProof="0" dirty="0">
              <a:ln>
                <a:noFill/>
              </a:ln>
              <a:solidFill>
                <a:srgbClr val="FAF8F5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38575" y="7676112"/>
            <a:ext cx="1640726" cy="39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9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108" spc="-189" dirty="0">
                <a:solidFill>
                  <a:srgbClr val="FAF8F5"/>
                </a:solidFill>
                <a:latin typeface="210 다락방"/>
                <a:ea typeface="210 다락방"/>
                <a:cs typeface="210 다락방"/>
                <a:sym typeface="210 다락방"/>
              </a:rPr>
              <a:t>결과</a:t>
            </a:r>
            <a:endParaRPr kumimoji="0" lang="en-US" sz="3108" b="0" i="0" u="none" strike="noStrike" kern="1200" cap="none" spc="-189" normalizeH="0" baseline="0" noProof="0" dirty="0">
              <a:ln>
                <a:noFill/>
              </a:ln>
              <a:solidFill>
                <a:srgbClr val="FAF8F5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65DD4D64-D180-4141-AC05-DC4B99863890}"/>
              </a:ext>
            </a:extLst>
          </p:cNvPr>
          <p:cNvSpPr txBox="1"/>
          <p:nvPr/>
        </p:nvSpPr>
        <p:spPr>
          <a:xfrm>
            <a:off x="5798908" y="2471766"/>
            <a:ext cx="6690185" cy="26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spc="-77" dirty="0">
                <a:solidFill>
                  <a:prstClr val="black">
                    <a:alpha val="76863"/>
                  </a:prstClr>
                </a:solidFill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비밀번호 </a:t>
            </a:r>
            <a:r>
              <a:rPr lang="ko-KR" altLang="en-US" sz="2800" b="1" spc="-77" dirty="0" err="1">
                <a:solidFill>
                  <a:prstClr val="black">
                    <a:alpha val="76863"/>
                  </a:prstClr>
                </a:solidFill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평문</a:t>
            </a:r>
            <a:r>
              <a:rPr lang="ko-KR" altLang="en-US" sz="2800" b="1" spc="-77" dirty="0">
                <a:solidFill>
                  <a:prstClr val="black">
                    <a:alpha val="76863"/>
                  </a:prstClr>
                </a:solidFill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 저장</a:t>
            </a:r>
            <a:r>
              <a:rPr kumimoji="0" lang="en-US" sz="2800" b="1" i="0" u="none" strike="noStrike" kern="1200" cap="none" spc="-77" normalizeH="0" baseline="0" noProof="0" dirty="0">
                <a:ln>
                  <a:noFill/>
                </a:ln>
                <a:solidFill>
                  <a:prstClr val="black">
                    <a:alpha val="76863"/>
                  </a:prst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 </a:t>
            </a:r>
            <a:r>
              <a:rPr kumimoji="0" lang="en-US" sz="2800" b="1" i="0" u="none" strike="noStrike" kern="1200" cap="none" spc="-77" normalizeH="0" baseline="0" noProof="0" dirty="0">
                <a:ln>
                  <a:noFill/>
                </a:ln>
                <a:solidFill>
                  <a:srgbClr val="FF0000">
                    <a:alpha val="76863"/>
                  </a:srgb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(High)</a:t>
            </a:r>
          </a:p>
        </p:txBody>
      </p:sp>
      <p:sp>
        <p:nvSpPr>
          <p:cNvPr id="34" name="TextBox 27">
            <a:extLst>
              <a:ext uri="{FF2B5EF4-FFF2-40B4-BE49-F238E27FC236}">
                <a16:creationId xmlns:a16="http://schemas.microsoft.com/office/drawing/2014/main" id="{6E2AE3C7-2517-4305-B74E-BE0190201A56}"/>
              </a:ext>
            </a:extLst>
          </p:cNvPr>
          <p:cNvSpPr txBox="1"/>
          <p:nvPr/>
        </p:nvSpPr>
        <p:spPr>
          <a:xfrm>
            <a:off x="1138575" y="3384095"/>
            <a:ext cx="1640726" cy="39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9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108" spc="-189" dirty="0">
                <a:solidFill>
                  <a:srgbClr val="FAF8F5"/>
                </a:solidFill>
                <a:latin typeface="210 다락방"/>
                <a:ea typeface="210 다락방"/>
                <a:cs typeface="210 다락방"/>
                <a:sym typeface="210 다락방"/>
              </a:rPr>
              <a:t>대응 조치</a:t>
            </a:r>
            <a:endParaRPr kumimoji="0" lang="en-US" sz="3108" b="0" i="0" u="none" strike="noStrike" kern="1200" cap="none" spc="-189" normalizeH="0" baseline="0" noProof="0" dirty="0">
              <a:ln>
                <a:noFill/>
              </a:ln>
              <a:solidFill>
                <a:srgbClr val="FAF8F5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FE3050E-F64A-4667-B1B5-6EB6B8A311CB}"/>
              </a:ext>
            </a:extLst>
          </p:cNvPr>
          <p:cNvGrpSpPr/>
          <p:nvPr/>
        </p:nvGrpSpPr>
        <p:grpSpPr>
          <a:xfrm>
            <a:off x="10287000" y="3582769"/>
            <a:ext cx="7543800" cy="5370731"/>
            <a:chOff x="10287000" y="3582769"/>
            <a:chExt cx="7543800" cy="5370731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9E8C5088-8838-4FED-B8F9-BA6CC2B0DF94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0496590" y="4007203"/>
              <a:ext cx="6877010" cy="4147566"/>
            </a:xfrm>
            <a:prstGeom prst="rect">
              <a:avLst/>
            </a:prstGeom>
            <a:ln w="28575">
              <a:solidFill>
                <a:srgbClr val="7ED6C2"/>
              </a:solidFill>
            </a:ln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A2FD4E4-D20B-42F4-83FF-49513473B96D}"/>
                </a:ext>
              </a:extLst>
            </p:cNvPr>
            <p:cNvSpPr txBox="1"/>
            <p:nvPr/>
          </p:nvSpPr>
          <p:spPr>
            <a:xfrm>
              <a:off x="13135398" y="3582769"/>
              <a:ext cx="18702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⚠ 코드 수정</a:t>
              </a:r>
              <a:r>
                <a:rPr lang="en-US" altLang="ko-KR" dirty="0">
                  <a:solidFill>
                    <a:prstClr val="black"/>
                  </a:solidFill>
                  <a:latin typeface="윤고딕 Medium" panose="020B0600000101010101" charset="-127"/>
                  <a:ea typeface="윤고딕 Medium" panose="020B0600000101010101" charset="-127"/>
                </a:rPr>
                <a:t> </a:t>
              </a:r>
              <a:r>
                <a:rPr lang="ko-KR" altLang="en-US" dirty="0">
                  <a:solidFill>
                    <a:prstClr val="black"/>
                  </a:solidFill>
                  <a:latin typeface="윤고딕 Medium" panose="020B0600000101010101" charset="-127"/>
                  <a:ea typeface="윤고딕 Medium" panose="020B0600000101010101" charset="-127"/>
                </a:rPr>
                <a:t>전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98A2D53-6963-4445-A02A-9C94F0B190BA}"/>
                </a:ext>
              </a:extLst>
            </p:cNvPr>
            <p:cNvSpPr txBox="1"/>
            <p:nvPr/>
          </p:nvSpPr>
          <p:spPr>
            <a:xfrm>
              <a:off x="10287000" y="8307169"/>
              <a:ext cx="75438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윤고딕 Medium" panose="020B0600000101010101" charset="-127"/>
                  <a:ea typeface="윤고딕 Medium" panose="020B0600000101010101" charset="-127"/>
                </a:rPr>
                <a:t>⚠ 비밀번호를 암호화 하지 않은 </a:t>
              </a:r>
              <a:r>
                <a:rPr lang="ko-KR" altLang="en-US" dirty="0" err="1">
                  <a:latin typeface="윤고딕 Medium" panose="020B0600000101010101" charset="-127"/>
                  <a:ea typeface="윤고딕 Medium" panose="020B0600000101010101" charset="-127"/>
                </a:rPr>
                <a:t>평문</a:t>
              </a:r>
              <a:r>
                <a:rPr lang="ko-KR" altLang="en-US" dirty="0">
                  <a:latin typeface="윤고딕 Medium" panose="020B0600000101010101" charset="-127"/>
                  <a:ea typeface="윤고딕 Medium" panose="020B0600000101010101" charset="-127"/>
                </a:rPr>
                <a:t> 상태로 단말기 내부 파일에 저장함</a:t>
              </a:r>
              <a:r>
                <a:rPr lang="en-US" altLang="ko-KR" dirty="0">
                  <a:latin typeface="윤고딕 Medium" panose="020B0600000101010101" charset="-127"/>
                  <a:ea typeface="윤고딕 Medium" panose="020B0600000101010101" charset="-127"/>
                </a:rPr>
                <a:t>.</a:t>
              </a:r>
              <a:br>
                <a:rPr lang="en-US" altLang="ko-KR" dirty="0">
                  <a:latin typeface="윤고딕 Medium" panose="020B0600000101010101" charset="-127"/>
                  <a:ea typeface="윤고딕 Medium" panose="020B0600000101010101" charset="-127"/>
                </a:rPr>
              </a:br>
              <a:r>
                <a:rPr lang="ko-KR" altLang="en-US" dirty="0">
                  <a:latin typeface="윤고딕 Medium" panose="020B0600000101010101" charset="-127"/>
                  <a:ea typeface="윤고딕 Medium" panose="020B0600000101010101" charset="-127"/>
                </a:rPr>
                <a:t>⚠ 파일 접근 권한이 있을 경우 비밀번호 노출 가능</a:t>
              </a:r>
              <a:r>
                <a:rPr lang="en-US" altLang="ko-KR" dirty="0">
                  <a:latin typeface="윤고딕 Medium" panose="020B0600000101010101" charset="-127"/>
                  <a:ea typeface="윤고딕 Medium" panose="020B0600000101010101" charset="-127"/>
                </a:rPr>
                <a:t>.</a:t>
              </a:r>
              <a:endParaRPr lang="ko-KR" altLang="en-US" dirty="0">
                <a:latin typeface="윤고딕 Medium" panose="020B0600000101010101" charset="-127"/>
                <a:ea typeface="윤고딕 Medium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3085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D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A4B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408296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3463" y="172752"/>
            <a:ext cx="17941074" cy="9941496"/>
            <a:chOff x="0" y="0"/>
            <a:chExt cx="4725221" cy="26183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25221" cy="2618336"/>
            </a:xfrm>
            <a:custGeom>
              <a:avLst/>
              <a:gdLst/>
              <a:ahLst/>
              <a:cxnLst/>
              <a:rect l="l" t="t" r="r" b="b"/>
              <a:pathLst>
                <a:path w="4725221" h="2618336">
                  <a:moveTo>
                    <a:pt x="0" y="0"/>
                  </a:moveTo>
                  <a:lnTo>
                    <a:pt x="4725221" y="0"/>
                  </a:lnTo>
                  <a:lnTo>
                    <a:pt x="4725221" y="2618336"/>
                  </a:lnTo>
                  <a:lnTo>
                    <a:pt x="0" y="2618336"/>
                  </a:lnTo>
                  <a:close/>
                </a:path>
              </a:pathLst>
            </a:custGeom>
            <a:solidFill>
              <a:srgbClr val="FAF8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4725221" cy="2618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948547" y="2990852"/>
            <a:ext cx="16390906" cy="0"/>
          </a:xfrm>
          <a:prstGeom prst="line">
            <a:avLst/>
          </a:prstGeom>
          <a:ln w="9525" cap="flat">
            <a:solidFill>
              <a:srgbClr val="867C6E">
                <a:alpha val="52941"/>
              </a:srgbClr>
            </a:solidFill>
            <a:prstDash val="lgDash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4968117" y="1435926"/>
            <a:ext cx="8328781" cy="905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5"/>
              </a:lnSpc>
            </a:pPr>
            <a:r>
              <a:rPr lang="en-US" sz="6901" spc="-586">
                <a:solidFill>
                  <a:srgbClr val="231F20"/>
                </a:solidFill>
                <a:latin typeface="210 다락방"/>
                <a:ea typeface="210 다락방"/>
                <a:cs typeface="210 다락방"/>
                <a:sym typeface="210 다락방"/>
              </a:rPr>
              <a:t>프로젝트 개요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F995DA4-05AB-4625-B92E-5185E47E2EBD}"/>
              </a:ext>
            </a:extLst>
          </p:cNvPr>
          <p:cNvGrpSpPr/>
          <p:nvPr/>
        </p:nvGrpSpPr>
        <p:grpSpPr>
          <a:xfrm>
            <a:off x="1524000" y="3467100"/>
            <a:ext cx="16230600" cy="6092678"/>
            <a:chOff x="1676400" y="3467100"/>
            <a:chExt cx="16230600" cy="6092678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2BBC186-72B7-4C15-979F-9B565784D268}"/>
                </a:ext>
              </a:extLst>
            </p:cNvPr>
            <p:cNvGrpSpPr/>
            <p:nvPr/>
          </p:nvGrpSpPr>
          <p:grpSpPr>
            <a:xfrm>
              <a:off x="1676400" y="3467100"/>
              <a:ext cx="3811691" cy="899274"/>
              <a:chOff x="3370967" y="3760111"/>
              <a:chExt cx="3811691" cy="899274"/>
            </a:xfrm>
          </p:grpSpPr>
          <p:grpSp>
            <p:nvGrpSpPr>
              <p:cNvPr id="12" name="Group 12"/>
              <p:cNvGrpSpPr/>
              <p:nvPr/>
            </p:nvGrpSpPr>
            <p:grpSpPr>
              <a:xfrm>
                <a:off x="3370967" y="3760111"/>
                <a:ext cx="3811691" cy="899274"/>
                <a:chOff x="0" y="0"/>
                <a:chExt cx="1003902" cy="236846"/>
              </a:xfrm>
            </p:grpSpPr>
            <p:sp>
              <p:nvSpPr>
                <p:cNvPr id="13" name="Freeform 13"/>
                <p:cNvSpPr/>
                <p:nvPr/>
              </p:nvSpPr>
              <p:spPr>
                <a:xfrm>
                  <a:off x="0" y="0"/>
                  <a:ext cx="1003902" cy="236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902" h="236846">
                      <a:moveTo>
                        <a:pt x="118423" y="0"/>
                      </a:moveTo>
                      <a:lnTo>
                        <a:pt x="885479" y="0"/>
                      </a:lnTo>
                      <a:cubicBezTo>
                        <a:pt x="916887" y="0"/>
                        <a:pt x="947008" y="12477"/>
                        <a:pt x="969217" y="34685"/>
                      </a:cubicBezTo>
                      <a:cubicBezTo>
                        <a:pt x="991426" y="56894"/>
                        <a:pt x="1003902" y="87015"/>
                        <a:pt x="1003902" y="118423"/>
                      </a:cubicBezTo>
                      <a:lnTo>
                        <a:pt x="1003902" y="118423"/>
                      </a:lnTo>
                      <a:cubicBezTo>
                        <a:pt x="1003902" y="183826"/>
                        <a:pt x="950883" y="236846"/>
                        <a:pt x="885479" y="236846"/>
                      </a:cubicBezTo>
                      <a:lnTo>
                        <a:pt x="118423" y="236846"/>
                      </a:lnTo>
                      <a:cubicBezTo>
                        <a:pt x="87015" y="236846"/>
                        <a:pt x="56894" y="224369"/>
                        <a:pt x="34685" y="202161"/>
                      </a:cubicBezTo>
                      <a:cubicBezTo>
                        <a:pt x="12477" y="179952"/>
                        <a:pt x="0" y="149831"/>
                        <a:pt x="0" y="118423"/>
                      </a:cubicBezTo>
                      <a:lnTo>
                        <a:pt x="0" y="118423"/>
                      </a:lnTo>
                      <a:cubicBezTo>
                        <a:pt x="0" y="87015"/>
                        <a:pt x="12477" y="56894"/>
                        <a:pt x="34685" y="34685"/>
                      </a:cubicBezTo>
                      <a:cubicBezTo>
                        <a:pt x="56894" y="12477"/>
                        <a:pt x="87015" y="0"/>
                        <a:pt x="118423" y="0"/>
                      </a:cubicBezTo>
                      <a:close/>
                    </a:path>
                  </a:pathLst>
                </a:custGeom>
                <a:solidFill>
                  <a:srgbClr val="52A4BA"/>
                </a:solidFill>
              </p:spPr>
            </p:sp>
            <p:sp>
              <p:nvSpPr>
                <p:cNvPr id="14" name="TextBox 14"/>
                <p:cNvSpPr txBox="1"/>
                <p:nvPr/>
              </p:nvSpPr>
              <p:spPr>
                <a:xfrm>
                  <a:off x="0" y="0"/>
                  <a:ext cx="1003902" cy="236846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179"/>
                    </a:lnSpc>
                  </a:pPr>
                  <a:endParaRPr/>
                </a:p>
              </p:txBody>
            </p:sp>
          </p:grpSp>
          <p:sp>
            <p:nvSpPr>
              <p:cNvPr id="15" name="TextBox 15"/>
              <p:cNvSpPr txBox="1"/>
              <p:nvPr/>
            </p:nvSpPr>
            <p:spPr>
              <a:xfrm>
                <a:off x="3492914" y="4033759"/>
                <a:ext cx="3631200" cy="39960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984"/>
                  </a:lnSpc>
                </a:pPr>
                <a:r>
                  <a:rPr lang="en-US" sz="3108" spc="-189" dirty="0" err="1">
                    <a:solidFill>
                      <a:srgbClr val="FAF8F5"/>
                    </a:solidFill>
                    <a:latin typeface="210 다락방"/>
                    <a:ea typeface="210 다락방"/>
                    <a:cs typeface="210 다락방"/>
                    <a:sym typeface="210 다락방"/>
                  </a:rPr>
                  <a:t>프로젝트</a:t>
                </a:r>
                <a:r>
                  <a:rPr lang="en-US" sz="3108" spc="-189" dirty="0">
                    <a:solidFill>
                      <a:srgbClr val="FAF8F5"/>
                    </a:solidFill>
                    <a:latin typeface="210 다락방"/>
                    <a:ea typeface="210 다락방"/>
                    <a:cs typeface="210 다락방"/>
                    <a:sym typeface="210 다락방"/>
                  </a:rPr>
                  <a:t> </a:t>
                </a:r>
                <a:r>
                  <a:rPr lang="en-US" sz="3108" spc="-189" dirty="0" err="1">
                    <a:solidFill>
                      <a:srgbClr val="FAF8F5"/>
                    </a:solidFill>
                    <a:latin typeface="210 다락방"/>
                    <a:ea typeface="210 다락방"/>
                    <a:cs typeface="210 다락방"/>
                    <a:sym typeface="210 다락방"/>
                  </a:rPr>
                  <a:t>명칭</a:t>
                </a:r>
                <a:endParaRPr lang="en-US" sz="3108" spc="-189" dirty="0">
                  <a:solidFill>
                    <a:srgbClr val="FAF8F5"/>
                  </a:solidFill>
                  <a:latin typeface="210 다락방"/>
                  <a:ea typeface="210 다락방"/>
                  <a:cs typeface="210 다락방"/>
                  <a:sym typeface="210 다락방"/>
                </a:endParaRPr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5831844" y="3698408"/>
              <a:ext cx="9813042" cy="3933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285"/>
                </a:lnSpc>
              </a:pPr>
              <a:r>
                <a:rPr lang="ko-KR" altLang="en-US" sz="2416" spc="-4" dirty="0">
                  <a:solidFill>
                    <a:srgbClr val="231F20"/>
                  </a:solidFill>
                  <a:latin typeface="210 다락방" panose="020B0600000101010101" charset="-127"/>
                  <a:ea typeface="210 다락방" panose="020B0600000101010101" charset="-127"/>
                  <a:cs typeface="윤고딕 Medium"/>
                  <a:sym typeface="윤고딕 Medium"/>
                </a:rPr>
                <a:t>가상 전자상거래 서비스 </a:t>
              </a:r>
              <a:r>
                <a:rPr lang="en-US" altLang="ko-KR" sz="2416" spc="-4" dirty="0">
                  <a:solidFill>
                    <a:srgbClr val="231F20"/>
                  </a:solidFill>
                  <a:latin typeface="210 다락방" panose="020B0600000101010101" charset="-127"/>
                  <a:ea typeface="210 다락방" panose="020B0600000101010101" charset="-127"/>
                  <a:cs typeface="윤고딕 Medium"/>
                  <a:sym typeface="윤고딕 Medium"/>
                </a:rPr>
                <a:t>“</a:t>
              </a:r>
              <a:r>
                <a:rPr lang="ko-KR" altLang="en-US" sz="2416" spc="-4" dirty="0">
                  <a:solidFill>
                    <a:srgbClr val="231F20"/>
                  </a:solidFill>
                  <a:latin typeface="210 다락방" panose="020B0600000101010101" charset="-127"/>
                  <a:ea typeface="210 다락방" panose="020B0600000101010101" charset="-127"/>
                  <a:cs typeface="윤고딕 Medium"/>
                  <a:sym typeface="윤고딕 Medium"/>
                </a:rPr>
                <a:t>장보고마켓</a:t>
              </a:r>
              <a:r>
                <a:rPr lang="en-US" altLang="ko-KR" sz="2416" spc="-4" dirty="0">
                  <a:solidFill>
                    <a:srgbClr val="231F20"/>
                  </a:solidFill>
                  <a:latin typeface="210 다락방" panose="020B0600000101010101" charset="-127"/>
                  <a:ea typeface="210 다락방" panose="020B0600000101010101" charset="-127"/>
                  <a:cs typeface="윤고딕 Medium"/>
                  <a:sym typeface="윤고딕 Medium"/>
                </a:rPr>
                <a:t>＂</a:t>
              </a:r>
              <a:r>
                <a:rPr lang="ko-KR" altLang="en-US" sz="2416" spc="-4" dirty="0">
                  <a:solidFill>
                    <a:srgbClr val="231F20"/>
                  </a:solidFill>
                  <a:latin typeface="210 다락방" panose="020B0600000101010101" charset="-127"/>
                  <a:ea typeface="210 다락방" panose="020B0600000101010101" charset="-127"/>
                  <a:cs typeface="윤고딕 Medium"/>
                  <a:sym typeface="윤고딕 Medium"/>
                </a:rPr>
                <a:t>웹</a:t>
              </a:r>
              <a:r>
                <a:rPr lang="ko-KR" altLang="en-US" sz="2416" spc="-4" dirty="0">
                  <a:solidFill>
                    <a:srgbClr val="231F20"/>
                  </a:solidFill>
                  <a:latin typeface="210 다락방" panose="020B0600000101010101" charset="-127"/>
                  <a:ea typeface="210 다락방" panose="020B0600000101010101" charset="-127"/>
                  <a:cs typeface="윤고딕 Medium"/>
                  <a:sym typeface="Wingdings" panose="05000000000000000000" pitchFamily="2" charset="2"/>
                </a:rPr>
                <a:t>  </a:t>
              </a:r>
              <a:r>
                <a:rPr lang="ko-KR" altLang="en-US" sz="2416" spc="-4" dirty="0">
                  <a:solidFill>
                    <a:srgbClr val="231F20"/>
                  </a:solidFill>
                  <a:latin typeface="210 다락방" panose="020B0600000101010101" charset="-127"/>
                  <a:ea typeface="210 다락방" panose="020B0600000101010101" charset="-127"/>
                  <a:cs typeface="윤고딕 Medium"/>
                  <a:sym typeface="윤고딕 Medium"/>
                </a:rPr>
                <a:t>모바일 </a:t>
              </a:r>
              <a:r>
                <a:rPr lang="ko-KR" altLang="en-US" sz="2416" spc="-4" dirty="0" err="1">
                  <a:solidFill>
                    <a:srgbClr val="231F20"/>
                  </a:solidFill>
                  <a:latin typeface="210 다락방" panose="020B0600000101010101" charset="-127"/>
                  <a:ea typeface="210 다락방" panose="020B0600000101010101" charset="-127"/>
                  <a:cs typeface="윤고딕 Medium"/>
                  <a:sym typeface="윤고딕 Medium"/>
                </a:rPr>
                <a:t>모의해킹</a:t>
              </a:r>
              <a:r>
                <a:rPr lang="ko-KR" altLang="en-US" sz="2416" spc="-4" dirty="0">
                  <a:solidFill>
                    <a:srgbClr val="231F20"/>
                  </a:solidFill>
                  <a:latin typeface="210 다락방" panose="020B0600000101010101" charset="-127"/>
                  <a:ea typeface="210 다락방" panose="020B0600000101010101" charset="-127"/>
                  <a:cs typeface="윤고딕 Medium"/>
                  <a:sym typeface="윤고딕 Medium"/>
                </a:rPr>
                <a:t> 및 대응 분석</a:t>
              </a:r>
              <a:endParaRPr lang="en-US" sz="2416" spc="-4" dirty="0">
                <a:solidFill>
                  <a:srgbClr val="231F20"/>
                </a:solidFill>
                <a:latin typeface="210 다락방" panose="020B0600000101010101" charset="-127"/>
                <a:ea typeface="210 다락방" panose="020B0600000101010101" charset="-127"/>
                <a:cs typeface="윤고딕 Medium"/>
                <a:sym typeface="윤고딕 Medium"/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302E7CDD-F95E-4085-B642-C1CCD1C20E28}"/>
                </a:ext>
              </a:extLst>
            </p:cNvPr>
            <p:cNvGrpSpPr/>
            <p:nvPr/>
          </p:nvGrpSpPr>
          <p:grpSpPr>
            <a:xfrm>
              <a:off x="1676400" y="4576027"/>
              <a:ext cx="3811691" cy="899274"/>
              <a:chOff x="3370967" y="4869038"/>
              <a:chExt cx="3811691" cy="899274"/>
            </a:xfrm>
          </p:grpSpPr>
          <p:grpSp>
            <p:nvGrpSpPr>
              <p:cNvPr id="17" name="Group 17"/>
              <p:cNvGrpSpPr/>
              <p:nvPr/>
            </p:nvGrpSpPr>
            <p:grpSpPr>
              <a:xfrm>
                <a:off x="3370967" y="4869038"/>
                <a:ext cx="3811691" cy="899274"/>
                <a:chOff x="0" y="0"/>
                <a:chExt cx="1003902" cy="236846"/>
              </a:xfrm>
            </p:grpSpPr>
            <p:sp>
              <p:nvSpPr>
                <p:cNvPr id="18" name="Freeform 18"/>
                <p:cNvSpPr/>
                <p:nvPr/>
              </p:nvSpPr>
              <p:spPr>
                <a:xfrm>
                  <a:off x="0" y="0"/>
                  <a:ext cx="1003902" cy="236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902" h="236846">
                      <a:moveTo>
                        <a:pt x="118423" y="0"/>
                      </a:moveTo>
                      <a:lnTo>
                        <a:pt x="885479" y="0"/>
                      </a:lnTo>
                      <a:cubicBezTo>
                        <a:pt x="916887" y="0"/>
                        <a:pt x="947008" y="12477"/>
                        <a:pt x="969217" y="34685"/>
                      </a:cubicBezTo>
                      <a:cubicBezTo>
                        <a:pt x="991426" y="56894"/>
                        <a:pt x="1003902" y="87015"/>
                        <a:pt x="1003902" y="118423"/>
                      </a:cubicBezTo>
                      <a:lnTo>
                        <a:pt x="1003902" y="118423"/>
                      </a:lnTo>
                      <a:cubicBezTo>
                        <a:pt x="1003902" y="183826"/>
                        <a:pt x="950883" y="236846"/>
                        <a:pt x="885479" y="236846"/>
                      </a:cubicBezTo>
                      <a:lnTo>
                        <a:pt x="118423" y="236846"/>
                      </a:lnTo>
                      <a:cubicBezTo>
                        <a:pt x="87015" y="236846"/>
                        <a:pt x="56894" y="224369"/>
                        <a:pt x="34685" y="202161"/>
                      </a:cubicBezTo>
                      <a:cubicBezTo>
                        <a:pt x="12477" y="179952"/>
                        <a:pt x="0" y="149831"/>
                        <a:pt x="0" y="118423"/>
                      </a:cubicBezTo>
                      <a:lnTo>
                        <a:pt x="0" y="118423"/>
                      </a:lnTo>
                      <a:cubicBezTo>
                        <a:pt x="0" y="87015"/>
                        <a:pt x="12477" y="56894"/>
                        <a:pt x="34685" y="34685"/>
                      </a:cubicBezTo>
                      <a:cubicBezTo>
                        <a:pt x="56894" y="12477"/>
                        <a:pt x="87015" y="0"/>
                        <a:pt x="118423" y="0"/>
                      </a:cubicBezTo>
                      <a:close/>
                    </a:path>
                  </a:pathLst>
                </a:custGeom>
                <a:solidFill>
                  <a:srgbClr val="FF6D2F"/>
                </a:solidFill>
              </p:spPr>
            </p:sp>
            <p:sp>
              <p:nvSpPr>
                <p:cNvPr id="19" name="TextBox 19"/>
                <p:cNvSpPr txBox="1"/>
                <p:nvPr/>
              </p:nvSpPr>
              <p:spPr>
                <a:xfrm>
                  <a:off x="0" y="0"/>
                  <a:ext cx="1003902" cy="236846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179"/>
                    </a:lnSpc>
                  </a:pPr>
                  <a:endParaRPr/>
                </a:p>
              </p:txBody>
            </p:sp>
          </p:grpSp>
          <p:sp>
            <p:nvSpPr>
              <p:cNvPr id="20" name="TextBox 20"/>
              <p:cNvSpPr txBox="1"/>
              <p:nvPr/>
            </p:nvSpPr>
            <p:spPr>
              <a:xfrm>
                <a:off x="3492914" y="5142686"/>
                <a:ext cx="3631200" cy="39960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984"/>
                  </a:lnSpc>
                </a:pPr>
                <a:r>
                  <a:rPr lang="en-US" sz="3108" spc="-189" dirty="0" err="1">
                    <a:solidFill>
                      <a:srgbClr val="FAF8F5"/>
                    </a:solidFill>
                    <a:latin typeface="210 다락방"/>
                    <a:ea typeface="210 다락방"/>
                    <a:cs typeface="210 다락방"/>
                    <a:sym typeface="210 다락방"/>
                  </a:rPr>
                  <a:t>프로젝트</a:t>
                </a:r>
                <a:r>
                  <a:rPr lang="en-US" sz="3108" spc="-189" dirty="0">
                    <a:solidFill>
                      <a:srgbClr val="FAF8F5"/>
                    </a:solidFill>
                    <a:latin typeface="210 다락방"/>
                    <a:ea typeface="210 다락방"/>
                    <a:cs typeface="210 다락방"/>
                    <a:sym typeface="210 다락방"/>
                  </a:rPr>
                  <a:t> </a:t>
                </a:r>
                <a:r>
                  <a:rPr lang="en-US" sz="3108" spc="-189" dirty="0" err="1">
                    <a:solidFill>
                      <a:srgbClr val="FAF8F5"/>
                    </a:solidFill>
                    <a:latin typeface="210 다락방"/>
                    <a:ea typeface="210 다락방"/>
                    <a:cs typeface="210 다락방"/>
                    <a:sym typeface="210 다락방"/>
                  </a:rPr>
                  <a:t>기간</a:t>
                </a:r>
                <a:endParaRPr lang="en-US" sz="3108" spc="-189" dirty="0">
                  <a:solidFill>
                    <a:srgbClr val="FAF8F5"/>
                  </a:solidFill>
                  <a:latin typeface="210 다락방"/>
                  <a:ea typeface="210 다락방"/>
                  <a:cs typeface="210 다락방"/>
                  <a:sym typeface="210 다락방"/>
                </a:endParaRPr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5831844" y="4807335"/>
              <a:ext cx="8292709" cy="3933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85"/>
                </a:lnSpc>
              </a:pPr>
              <a:r>
                <a:rPr lang="en-US" sz="2416" spc="-4" dirty="0">
                  <a:solidFill>
                    <a:srgbClr val="231F20"/>
                  </a:solidFill>
                  <a:latin typeface="210 다락방" panose="020B0600000101010101" charset="-127"/>
                  <a:ea typeface="210 다락방" panose="020B0600000101010101" charset="-127"/>
                  <a:cs typeface="윤고딕 Medium"/>
                  <a:sym typeface="윤고딕 Medium"/>
                </a:rPr>
                <a:t>2025년 11월 24일 ~ 2026년 1월 5일</a:t>
              </a: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9877D7FA-0EBA-4A41-9909-093D40AA6F3A}"/>
                </a:ext>
              </a:extLst>
            </p:cNvPr>
            <p:cNvGrpSpPr/>
            <p:nvPr/>
          </p:nvGrpSpPr>
          <p:grpSpPr>
            <a:xfrm>
              <a:off x="1676400" y="5684851"/>
              <a:ext cx="3811691" cy="899274"/>
              <a:chOff x="3370967" y="5977862"/>
              <a:chExt cx="3811691" cy="899274"/>
            </a:xfrm>
          </p:grpSpPr>
          <p:grpSp>
            <p:nvGrpSpPr>
              <p:cNvPr id="22" name="Group 22"/>
              <p:cNvGrpSpPr/>
              <p:nvPr/>
            </p:nvGrpSpPr>
            <p:grpSpPr>
              <a:xfrm>
                <a:off x="3370967" y="5977862"/>
                <a:ext cx="3811691" cy="899274"/>
                <a:chOff x="0" y="0"/>
                <a:chExt cx="1003902" cy="236846"/>
              </a:xfrm>
            </p:grpSpPr>
            <p:sp>
              <p:nvSpPr>
                <p:cNvPr id="23" name="Freeform 23"/>
                <p:cNvSpPr/>
                <p:nvPr/>
              </p:nvSpPr>
              <p:spPr>
                <a:xfrm>
                  <a:off x="0" y="0"/>
                  <a:ext cx="1003902" cy="236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902" h="236846">
                      <a:moveTo>
                        <a:pt x="118423" y="0"/>
                      </a:moveTo>
                      <a:lnTo>
                        <a:pt x="885479" y="0"/>
                      </a:lnTo>
                      <a:cubicBezTo>
                        <a:pt x="916887" y="0"/>
                        <a:pt x="947008" y="12477"/>
                        <a:pt x="969217" y="34685"/>
                      </a:cubicBezTo>
                      <a:cubicBezTo>
                        <a:pt x="991426" y="56894"/>
                        <a:pt x="1003902" y="87015"/>
                        <a:pt x="1003902" y="118423"/>
                      </a:cubicBezTo>
                      <a:lnTo>
                        <a:pt x="1003902" y="118423"/>
                      </a:lnTo>
                      <a:cubicBezTo>
                        <a:pt x="1003902" y="183826"/>
                        <a:pt x="950883" y="236846"/>
                        <a:pt x="885479" y="236846"/>
                      </a:cubicBezTo>
                      <a:lnTo>
                        <a:pt x="118423" y="236846"/>
                      </a:lnTo>
                      <a:cubicBezTo>
                        <a:pt x="87015" y="236846"/>
                        <a:pt x="56894" y="224369"/>
                        <a:pt x="34685" y="202161"/>
                      </a:cubicBezTo>
                      <a:cubicBezTo>
                        <a:pt x="12477" y="179952"/>
                        <a:pt x="0" y="149831"/>
                        <a:pt x="0" y="118423"/>
                      </a:cubicBezTo>
                      <a:lnTo>
                        <a:pt x="0" y="118423"/>
                      </a:lnTo>
                      <a:cubicBezTo>
                        <a:pt x="0" y="87015"/>
                        <a:pt x="12477" y="56894"/>
                        <a:pt x="34685" y="34685"/>
                      </a:cubicBezTo>
                      <a:cubicBezTo>
                        <a:pt x="56894" y="12477"/>
                        <a:pt x="87015" y="0"/>
                        <a:pt x="118423" y="0"/>
                      </a:cubicBezTo>
                      <a:close/>
                    </a:path>
                  </a:pathLst>
                </a:custGeom>
                <a:solidFill>
                  <a:srgbClr val="52A4BA"/>
                </a:solidFill>
              </p:spPr>
            </p:sp>
            <p:sp>
              <p:nvSpPr>
                <p:cNvPr id="24" name="TextBox 24"/>
                <p:cNvSpPr txBox="1"/>
                <p:nvPr/>
              </p:nvSpPr>
              <p:spPr>
                <a:xfrm>
                  <a:off x="0" y="0"/>
                  <a:ext cx="1003902" cy="236846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179"/>
                    </a:lnSpc>
                  </a:pPr>
                  <a:endParaRPr/>
                </a:p>
              </p:txBody>
            </p:sp>
          </p:grpSp>
          <p:sp>
            <p:nvSpPr>
              <p:cNvPr id="25" name="TextBox 25"/>
              <p:cNvSpPr txBox="1"/>
              <p:nvPr/>
            </p:nvSpPr>
            <p:spPr>
              <a:xfrm>
                <a:off x="3492914" y="6251510"/>
                <a:ext cx="3631200" cy="39960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984"/>
                  </a:lnSpc>
                </a:pPr>
                <a:r>
                  <a:rPr lang="en-US" sz="3108" spc="-189">
                    <a:solidFill>
                      <a:srgbClr val="FAF8F5"/>
                    </a:solidFill>
                    <a:latin typeface="210 다락방"/>
                    <a:ea typeface="210 다락방"/>
                    <a:cs typeface="210 다락방"/>
                    <a:sym typeface="210 다락방"/>
                  </a:rPr>
                  <a:t>프로젝트 목적</a:t>
                </a:r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5902314" y="5609194"/>
              <a:ext cx="8292709" cy="16629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 algn="l">
                <a:lnSpc>
                  <a:spcPts val="3285"/>
                </a:lnSpc>
                <a:buFont typeface="Arial" panose="020B0604020202020204" pitchFamily="34" charset="0"/>
                <a:buChar char="•"/>
              </a:pPr>
              <a:r>
                <a:rPr lang="ko-KR" altLang="en-US" sz="2416" spc="-4" dirty="0">
                  <a:solidFill>
                    <a:srgbClr val="231F20"/>
                  </a:solidFill>
                  <a:latin typeface="210 다락방" panose="020B0600000101010101" charset="-127"/>
                  <a:ea typeface="210 다락방" panose="020B0600000101010101" charset="-127"/>
                  <a:cs typeface="윤고딕 Medium"/>
                  <a:sym typeface="윤고딕 Medium"/>
                </a:rPr>
                <a:t>웹</a:t>
              </a:r>
              <a:r>
                <a:rPr lang="ko-KR" altLang="en-US" sz="2416" spc="-4" dirty="0">
                  <a:solidFill>
                    <a:srgbClr val="231F20"/>
                  </a:solidFill>
                  <a:latin typeface="210 다락방" panose="020B0600000101010101" charset="-127"/>
                  <a:ea typeface="210 다락방" panose="020B0600000101010101" charset="-127"/>
                  <a:cs typeface="윤고딕 Medium"/>
                  <a:sym typeface="Wingdings" panose="05000000000000000000" pitchFamily="2" charset="2"/>
                </a:rPr>
                <a:t>  </a:t>
              </a:r>
              <a:r>
                <a:rPr lang="ko-KR" altLang="en-US" sz="2416" spc="-4" dirty="0">
                  <a:solidFill>
                    <a:srgbClr val="231F20"/>
                  </a:solidFill>
                  <a:latin typeface="210 다락방" panose="020B0600000101010101" charset="-127"/>
                  <a:ea typeface="210 다락방" panose="020B0600000101010101" charset="-127"/>
                  <a:cs typeface="윤고딕 Medium"/>
                  <a:sym typeface="윤고딕 Medium"/>
                </a:rPr>
                <a:t>모바일 서비스 대상 주요 보안 취약점 식별</a:t>
              </a:r>
              <a:endParaRPr lang="en-US" altLang="ko-KR" sz="2416" spc="-4" dirty="0">
                <a:solidFill>
                  <a:srgbClr val="231F20"/>
                </a:solidFill>
                <a:latin typeface="210 다락방" panose="020B0600000101010101" charset="-127"/>
                <a:ea typeface="210 다락방" panose="020B0600000101010101" charset="-127"/>
                <a:cs typeface="윤고딕 Medium"/>
                <a:sym typeface="윤고딕 Medium"/>
              </a:endParaRPr>
            </a:p>
            <a:p>
              <a:pPr marL="342900" indent="-342900" algn="l">
                <a:lnSpc>
                  <a:spcPts val="3285"/>
                </a:lnSpc>
                <a:buFont typeface="Arial" panose="020B0604020202020204" pitchFamily="34" charset="0"/>
                <a:buChar char="•"/>
              </a:pPr>
              <a:r>
                <a:rPr lang="ko-KR" altLang="en-US" sz="2416" spc="-4" dirty="0">
                  <a:solidFill>
                    <a:srgbClr val="231F20"/>
                  </a:solidFill>
                  <a:latin typeface="210 다락방" panose="020B0600000101010101" charset="-127"/>
                  <a:ea typeface="210 다락방" panose="020B0600000101010101" charset="-127"/>
                  <a:cs typeface="윤고딕 Medium"/>
                  <a:sym typeface="윤고딕 Medium"/>
                </a:rPr>
                <a:t>실제 공격 시나리오 기반 취약점 검증</a:t>
              </a:r>
              <a:endParaRPr lang="en-US" altLang="ko-KR" sz="2416" spc="-4" dirty="0">
                <a:solidFill>
                  <a:srgbClr val="231F20"/>
                </a:solidFill>
                <a:latin typeface="210 다락방" panose="020B0600000101010101" charset="-127"/>
                <a:ea typeface="210 다락방" panose="020B0600000101010101" charset="-127"/>
                <a:cs typeface="윤고딕 Medium"/>
                <a:sym typeface="윤고딕 Medium"/>
              </a:endParaRPr>
            </a:p>
            <a:p>
              <a:pPr marL="342900" indent="-342900" algn="l">
                <a:lnSpc>
                  <a:spcPts val="3285"/>
                </a:lnSpc>
                <a:buFont typeface="Arial" panose="020B0604020202020204" pitchFamily="34" charset="0"/>
                <a:buChar char="•"/>
              </a:pPr>
              <a:r>
                <a:rPr lang="ko-KR" altLang="en-US" sz="2416" spc="-4" dirty="0">
                  <a:solidFill>
                    <a:srgbClr val="231F20"/>
                  </a:solidFill>
                  <a:latin typeface="210 다락방" panose="020B0600000101010101" charset="-127"/>
                  <a:ea typeface="210 다락방" panose="020B0600000101010101" charset="-127"/>
                  <a:cs typeface="윤고딕 Medium"/>
                  <a:sym typeface="윤고딕 Medium"/>
                </a:rPr>
                <a:t>대응 조치 적용 후 공격 차단 여부 확인</a:t>
              </a:r>
              <a:endParaRPr lang="en-US" altLang="ko-KR" sz="2416" spc="-4" dirty="0">
                <a:solidFill>
                  <a:srgbClr val="231F20"/>
                </a:solidFill>
                <a:latin typeface="210 다락방" panose="020B0600000101010101" charset="-127"/>
                <a:ea typeface="210 다락방" panose="020B0600000101010101" charset="-127"/>
                <a:cs typeface="윤고딕 Medium"/>
                <a:sym typeface="윤고딕 Medium"/>
              </a:endParaRPr>
            </a:p>
            <a:p>
              <a:pPr marL="342900" indent="-342900" algn="l">
                <a:lnSpc>
                  <a:spcPts val="3285"/>
                </a:lnSpc>
                <a:buFont typeface="Arial" panose="020B0604020202020204" pitchFamily="34" charset="0"/>
                <a:buChar char="•"/>
              </a:pPr>
              <a:r>
                <a:rPr lang="ko-KR" altLang="en-US" sz="2416" spc="-4" dirty="0">
                  <a:solidFill>
                    <a:srgbClr val="231F20"/>
                  </a:solidFill>
                  <a:latin typeface="210 다락방" panose="020B0600000101010101" charset="-127"/>
                  <a:ea typeface="210 다락방" panose="020B0600000101010101" charset="-127"/>
                  <a:cs typeface="윤고딕 Medium"/>
                  <a:sym typeface="윤고딕 Medium"/>
                </a:rPr>
                <a:t>로그 및 경보를 통한 보안관제 동작 검증</a:t>
              </a:r>
              <a:endParaRPr lang="en-US" sz="2416" spc="-4" dirty="0">
                <a:solidFill>
                  <a:srgbClr val="231F20"/>
                </a:solidFill>
                <a:latin typeface="210 다락방" panose="020B0600000101010101" charset="-127"/>
                <a:ea typeface="210 다락방" panose="020B0600000101010101" charset="-127"/>
                <a:cs typeface="윤고딕 Medium"/>
                <a:sym typeface="윤고딕 Medium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18CBE646-9C47-49FB-89FF-745A370ED421}"/>
                </a:ext>
              </a:extLst>
            </p:cNvPr>
            <p:cNvGrpSpPr/>
            <p:nvPr/>
          </p:nvGrpSpPr>
          <p:grpSpPr>
            <a:xfrm>
              <a:off x="1676400" y="7913615"/>
              <a:ext cx="3811691" cy="899274"/>
              <a:chOff x="3370967" y="7048500"/>
              <a:chExt cx="3811691" cy="899274"/>
            </a:xfrm>
          </p:grpSpPr>
          <p:grpSp>
            <p:nvGrpSpPr>
              <p:cNvPr id="27" name="Group 27"/>
              <p:cNvGrpSpPr/>
              <p:nvPr/>
            </p:nvGrpSpPr>
            <p:grpSpPr>
              <a:xfrm>
                <a:off x="3370967" y="7048500"/>
                <a:ext cx="3811691" cy="899274"/>
                <a:chOff x="0" y="0"/>
                <a:chExt cx="1003902" cy="236846"/>
              </a:xfrm>
            </p:grpSpPr>
            <p:sp>
              <p:nvSpPr>
                <p:cNvPr id="28" name="Freeform 28"/>
                <p:cNvSpPr/>
                <p:nvPr/>
              </p:nvSpPr>
              <p:spPr>
                <a:xfrm>
                  <a:off x="0" y="0"/>
                  <a:ext cx="1003902" cy="236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902" h="236846">
                      <a:moveTo>
                        <a:pt x="118423" y="0"/>
                      </a:moveTo>
                      <a:lnTo>
                        <a:pt x="885479" y="0"/>
                      </a:lnTo>
                      <a:cubicBezTo>
                        <a:pt x="916887" y="0"/>
                        <a:pt x="947008" y="12477"/>
                        <a:pt x="969217" y="34685"/>
                      </a:cubicBezTo>
                      <a:cubicBezTo>
                        <a:pt x="991426" y="56894"/>
                        <a:pt x="1003902" y="87015"/>
                        <a:pt x="1003902" y="118423"/>
                      </a:cubicBezTo>
                      <a:lnTo>
                        <a:pt x="1003902" y="118423"/>
                      </a:lnTo>
                      <a:cubicBezTo>
                        <a:pt x="1003902" y="183826"/>
                        <a:pt x="950883" y="236846"/>
                        <a:pt x="885479" y="236846"/>
                      </a:cubicBezTo>
                      <a:lnTo>
                        <a:pt x="118423" y="236846"/>
                      </a:lnTo>
                      <a:cubicBezTo>
                        <a:pt x="87015" y="236846"/>
                        <a:pt x="56894" y="224369"/>
                        <a:pt x="34685" y="202161"/>
                      </a:cubicBezTo>
                      <a:cubicBezTo>
                        <a:pt x="12477" y="179952"/>
                        <a:pt x="0" y="149831"/>
                        <a:pt x="0" y="118423"/>
                      </a:cubicBezTo>
                      <a:lnTo>
                        <a:pt x="0" y="118423"/>
                      </a:lnTo>
                      <a:cubicBezTo>
                        <a:pt x="0" y="87015"/>
                        <a:pt x="12477" y="56894"/>
                        <a:pt x="34685" y="34685"/>
                      </a:cubicBezTo>
                      <a:cubicBezTo>
                        <a:pt x="56894" y="12477"/>
                        <a:pt x="87015" y="0"/>
                        <a:pt x="118423" y="0"/>
                      </a:cubicBezTo>
                      <a:close/>
                    </a:path>
                  </a:pathLst>
                </a:custGeom>
                <a:solidFill>
                  <a:srgbClr val="FF6D2F"/>
                </a:solidFill>
              </p:spPr>
            </p:sp>
            <p:sp>
              <p:nvSpPr>
                <p:cNvPr id="29" name="TextBox 29"/>
                <p:cNvSpPr txBox="1"/>
                <p:nvPr/>
              </p:nvSpPr>
              <p:spPr>
                <a:xfrm>
                  <a:off x="0" y="0"/>
                  <a:ext cx="1003902" cy="236846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179"/>
                    </a:lnSpc>
                  </a:pPr>
                  <a:endParaRPr/>
                </a:p>
              </p:txBody>
            </p:sp>
          </p:grpSp>
          <p:sp>
            <p:nvSpPr>
              <p:cNvPr id="30" name="TextBox 30"/>
              <p:cNvSpPr txBox="1"/>
              <p:nvPr/>
            </p:nvSpPr>
            <p:spPr>
              <a:xfrm>
                <a:off x="3492914" y="7360334"/>
                <a:ext cx="3631200" cy="39960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984"/>
                  </a:lnSpc>
                </a:pPr>
                <a:r>
                  <a:rPr lang="en-US" sz="3108" spc="-189" dirty="0" err="1">
                    <a:solidFill>
                      <a:srgbClr val="FAF8F5"/>
                    </a:solidFill>
                    <a:latin typeface="210 다락방"/>
                    <a:ea typeface="210 다락방"/>
                    <a:cs typeface="210 다락방"/>
                    <a:sym typeface="210 다락방"/>
                  </a:rPr>
                  <a:t>프로젝트</a:t>
                </a:r>
                <a:r>
                  <a:rPr lang="en-US" sz="3108" spc="-189" dirty="0">
                    <a:solidFill>
                      <a:srgbClr val="FAF8F5"/>
                    </a:solidFill>
                    <a:latin typeface="210 다락방"/>
                    <a:ea typeface="210 다락방"/>
                    <a:cs typeface="210 다락방"/>
                    <a:sym typeface="210 다락방"/>
                  </a:rPr>
                  <a:t> </a:t>
                </a:r>
                <a:r>
                  <a:rPr lang="en-US" sz="3108" spc="-189" dirty="0" err="1">
                    <a:solidFill>
                      <a:srgbClr val="FAF8F5"/>
                    </a:solidFill>
                    <a:latin typeface="210 다락방"/>
                    <a:ea typeface="210 다락방"/>
                    <a:cs typeface="210 다락방"/>
                    <a:sym typeface="210 다락방"/>
                  </a:rPr>
                  <a:t>범위</a:t>
                </a:r>
                <a:endParaRPr lang="en-US" sz="3108" spc="-189" dirty="0">
                  <a:solidFill>
                    <a:srgbClr val="FAF8F5"/>
                  </a:solidFill>
                  <a:latin typeface="210 다락방"/>
                  <a:ea typeface="210 다락방"/>
                  <a:cs typeface="210 다락방"/>
                  <a:sym typeface="210 다락방"/>
                </a:endParaRPr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5831844" y="7898489"/>
              <a:ext cx="12075156" cy="16612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 algn="l">
                <a:lnSpc>
                  <a:spcPts val="3285"/>
                </a:lnSpc>
                <a:buFont typeface="Arial" panose="020B0604020202020204" pitchFamily="34" charset="0"/>
                <a:buChar char="•"/>
              </a:pPr>
              <a:r>
                <a:rPr lang="en-US" sz="2416" spc="-4" dirty="0">
                  <a:solidFill>
                    <a:srgbClr val="231F20"/>
                  </a:solidFill>
                  <a:latin typeface="210 다락방" panose="020B0600000101010101" charset="-127"/>
                  <a:ea typeface="210 다락방" panose="020B0600000101010101" charset="-127"/>
                  <a:cs typeface="윤고딕 Medium"/>
                  <a:sym typeface="윤고딕 Medium"/>
                </a:rPr>
                <a:t>Web: </a:t>
              </a:r>
              <a:r>
                <a:rPr lang="ko-KR" altLang="en-US" sz="2416" spc="-4" dirty="0">
                  <a:solidFill>
                    <a:srgbClr val="231F20"/>
                  </a:solidFill>
                  <a:latin typeface="210 다락방" panose="020B0600000101010101" charset="-127"/>
                  <a:ea typeface="210 다락방" panose="020B0600000101010101" charset="-127"/>
                  <a:cs typeface="윤고딕 Medium"/>
                  <a:sym typeface="윤고딕 Medium"/>
                </a:rPr>
                <a:t>인증</a:t>
              </a:r>
              <a:r>
                <a:rPr lang="en-US" altLang="ko-KR" sz="2416" spc="-4" dirty="0">
                  <a:solidFill>
                    <a:srgbClr val="231F20"/>
                  </a:solidFill>
                  <a:latin typeface="210 다락방" panose="020B0600000101010101" charset="-127"/>
                  <a:ea typeface="210 다락방" panose="020B0600000101010101" charset="-127"/>
                  <a:cs typeface="윤고딕 Medium"/>
                  <a:sym typeface="윤고딕 Medium"/>
                </a:rPr>
                <a:t>, </a:t>
              </a:r>
              <a:r>
                <a:rPr lang="ko-KR" altLang="en-US" sz="2416" spc="-4" dirty="0">
                  <a:solidFill>
                    <a:srgbClr val="231F20"/>
                  </a:solidFill>
                  <a:latin typeface="210 다락방" panose="020B0600000101010101" charset="-127"/>
                  <a:ea typeface="210 다락방" panose="020B0600000101010101" charset="-127"/>
                  <a:cs typeface="윤고딕 Medium"/>
                  <a:sym typeface="윤고딕 Medium"/>
                </a:rPr>
                <a:t>상품</a:t>
              </a:r>
              <a:r>
                <a:rPr lang="en-US" altLang="ko-KR" sz="2416" spc="-4" dirty="0">
                  <a:solidFill>
                    <a:srgbClr val="231F20"/>
                  </a:solidFill>
                  <a:latin typeface="210 다락방" panose="020B0600000101010101" charset="-127"/>
                  <a:ea typeface="210 다락방" panose="020B0600000101010101" charset="-127"/>
                  <a:cs typeface="윤고딕 Medium"/>
                  <a:sym typeface="윤고딕 Medium"/>
                </a:rPr>
                <a:t>, </a:t>
              </a:r>
              <a:r>
                <a:rPr lang="ko-KR" altLang="en-US" sz="2416" spc="-4" dirty="0">
                  <a:solidFill>
                    <a:srgbClr val="231F20"/>
                  </a:solidFill>
                  <a:latin typeface="210 다락방" panose="020B0600000101010101" charset="-127"/>
                  <a:ea typeface="210 다락방" panose="020B0600000101010101" charset="-127"/>
                  <a:cs typeface="윤고딕 Medium"/>
                  <a:sym typeface="윤고딕 Medium"/>
                </a:rPr>
                <a:t>리뷰</a:t>
              </a:r>
              <a:r>
                <a:rPr lang="en-US" altLang="ko-KR" sz="2416" spc="-4" dirty="0">
                  <a:solidFill>
                    <a:srgbClr val="231F20"/>
                  </a:solidFill>
                  <a:latin typeface="210 다락방" panose="020B0600000101010101" charset="-127"/>
                  <a:ea typeface="210 다락방" panose="020B0600000101010101" charset="-127"/>
                  <a:cs typeface="윤고딕 Medium"/>
                  <a:sym typeface="윤고딕 Medium"/>
                </a:rPr>
                <a:t>, </a:t>
              </a:r>
              <a:r>
                <a:rPr lang="ko-KR" altLang="en-US" sz="2416" spc="-4" dirty="0">
                  <a:solidFill>
                    <a:srgbClr val="231F20"/>
                  </a:solidFill>
                  <a:latin typeface="210 다락방" panose="020B0600000101010101" charset="-127"/>
                  <a:ea typeface="210 다락방" panose="020B0600000101010101" charset="-127"/>
                  <a:cs typeface="윤고딕 Medium"/>
                  <a:sym typeface="윤고딕 Medium"/>
                </a:rPr>
                <a:t>파일 업로드</a:t>
              </a:r>
              <a:r>
                <a:rPr lang="en-US" altLang="ko-KR" sz="2416" spc="-4" dirty="0">
                  <a:solidFill>
                    <a:srgbClr val="231F20"/>
                  </a:solidFill>
                  <a:latin typeface="210 다락방" panose="020B0600000101010101" charset="-127"/>
                  <a:ea typeface="210 다락방" panose="020B0600000101010101" charset="-127"/>
                  <a:cs typeface="윤고딕 Medium"/>
                  <a:sym typeface="윤고딕 Medium"/>
                </a:rPr>
                <a:t>, </a:t>
              </a:r>
              <a:r>
                <a:rPr lang="ko-KR" altLang="en-US" sz="2416" spc="-4" dirty="0">
                  <a:solidFill>
                    <a:srgbClr val="231F20"/>
                  </a:solidFill>
                  <a:latin typeface="210 다락방" panose="020B0600000101010101" charset="-127"/>
                  <a:ea typeface="210 다락방" panose="020B0600000101010101" charset="-127"/>
                  <a:cs typeface="윤고딕 Medium"/>
                  <a:sym typeface="윤고딕 Medium"/>
                </a:rPr>
                <a:t>장바구니</a:t>
              </a:r>
              <a:r>
                <a:rPr lang="en-US" altLang="ko-KR" sz="2416" spc="-4" dirty="0">
                  <a:solidFill>
                    <a:srgbClr val="231F20"/>
                  </a:solidFill>
                  <a:latin typeface="210 다락방" panose="020B0600000101010101" charset="-127"/>
                  <a:ea typeface="210 다락방" panose="020B0600000101010101" charset="-127"/>
                  <a:cs typeface="윤고딕 Medium"/>
                  <a:sym typeface="윤고딕 Medium"/>
                </a:rPr>
                <a:t>, </a:t>
              </a:r>
              <a:r>
                <a:rPr lang="ko-KR" altLang="en-US" sz="2416" spc="-4" dirty="0">
                  <a:solidFill>
                    <a:srgbClr val="231F20"/>
                  </a:solidFill>
                  <a:latin typeface="210 다락방" panose="020B0600000101010101" charset="-127"/>
                  <a:ea typeface="210 다락방" panose="020B0600000101010101" charset="-127"/>
                  <a:cs typeface="윤고딕 Medium"/>
                  <a:sym typeface="윤고딕 Medium"/>
                </a:rPr>
                <a:t>결제</a:t>
              </a:r>
              <a:endParaRPr lang="en-US" sz="2416" spc="-4" dirty="0">
                <a:solidFill>
                  <a:srgbClr val="231F20"/>
                </a:solidFill>
                <a:latin typeface="210 다락방" panose="020B0600000101010101" charset="-127"/>
                <a:ea typeface="210 다락방" panose="020B0600000101010101" charset="-127"/>
                <a:cs typeface="윤고딕 Medium"/>
                <a:sym typeface="윤고딕 Medium"/>
              </a:endParaRPr>
            </a:p>
            <a:p>
              <a:pPr marL="342900" indent="-342900" algn="l">
                <a:lnSpc>
                  <a:spcPts val="3285"/>
                </a:lnSpc>
                <a:buFont typeface="Arial" panose="020B0604020202020204" pitchFamily="34" charset="0"/>
                <a:buChar char="•"/>
              </a:pPr>
              <a:r>
                <a:rPr lang="en-US" sz="2416" spc="-4" dirty="0">
                  <a:solidFill>
                    <a:srgbClr val="231F20"/>
                  </a:solidFill>
                  <a:latin typeface="210 다락방" panose="020B0600000101010101" charset="-127"/>
                  <a:ea typeface="210 다락방" panose="020B0600000101010101" charset="-127"/>
                  <a:cs typeface="윤고딕 Medium"/>
                  <a:sym typeface="윤고딕 Medium"/>
                </a:rPr>
                <a:t>Mobile: </a:t>
              </a:r>
              <a:r>
                <a:rPr lang="ko-KR" altLang="en-US" sz="2416" spc="-4" dirty="0">
                  <a:solidFill>
                    <a:srgbClr val="231F20"/>
                  </a:solidFill>
                  <a:latin typeface="210 다락방" panose="020B0600000101010101" charset="-127"/>
                  <a:ea typeface="210 다락방" panose="020B0600000101010101" charset="-127"/>
                  <a:cs typeface="윤고딕 Medium"/>
                  <a:sym typeface="윤고딕 Medium"/>
                </a:rPr>
                <a:t>인증</a:t>
              </a:r>
              <a:r>
                <a:rPr lang="en-US" altLang="ko-KR" sz="2416" spc="-4" dirty="0">
                  <a:solidFill>
                    <a:srgbClr val="231F20"/>
                  </a:solidFill>
                  <a:latin typeface="210 다락방" panose="020B0600000101010101" charset="-127"/>
                  <a:ea typeface="210 다락방" panose="020B0600000101010101" charset="-127"/>
                  <a:cs typeface="윤고딕 Medium"/>
                  <a:sym typeface="윤고딕 Medium"/>
                </a:rPr>
                <a:t> </a:t>
              </a:r>
              <a:r>
                <a:rPr lang="ko-KR" altLang="en-US" sz="2416" spc="-4" dirty="0">
                  <a:solidFill>
                    <a:srgbClr val="231F20"/>
                  </a:solidFill>
                  <a:latin typeface="210 다락방" panose="020B0600000101010101" charset="-127"/>
                  <a:ea typeface="210 다락방" panose="020B0600000101010101" charset="-127"/>
                  <a:cs typeface="윤고딕 Medium"/>
                  <a:sym typeface="윤고딕 Medium"/>
                </a:rPr>
                <a:t>및 사용자 정보</a:t>
              </a:r>
              <a:r>
                <a:rPr lang="en-US" altLang="ko-KR" sz="2416" spc="-4" dirty="0">
                  <a:solidFill>
                    <a:srgbClr val="231F20"/>
                  </a:solidFill>
                  <a:latin typeface="210 다락방" panose="020B0600000101010101" charset="-127"/>
                  <a:ea typeface="210 다락방" panose="020B0600000101010101" charset="-127"/>
                  <a:cs typeface="윤고딕 Medium"/>
                  <a:sym typeface="윤고딕 Medium"/>
                </a:rPr>
                <a:t>, </a:t>
              </a:r>
              <a:r>
                <a:rPr lang="ko-KR" altLang="en-US" sz="2416" spc="-4" dirty="0">
                  <a:solidFill>
                    <a:srgbClr val="231F20"/>
                  </a:solidFill>
                  <a:latin typeface="210 다락방" panose="020B0600000101010101" charset="-127"/>
                  <a:ea typeface="210 다락방" panose="020B0600000101010101" charset="-127"/>
                  <a:cs typeface="윤고딕 Medium"/>
                  <a:sym typeface="윤고딕 Medium"/>
                </a:rPr>
                <a:t>네트워크 통신</a:t>
              </a:r>
              <a:r>
                <a:rPr lang="en-US" altLang="ko-KR" sz="2416" spc="-4" dirty="0">
                  <a:solidFill>
                    <a:srgbClr val="231F20"/>
                  </a:solidFill>
                  <a:latin typeface="210 다락방" panose="020B0600000101010101" charset="-127"/>
                  <a:ea typeface="210 다락방" panose="020B0600000101010101" charset="-127"/>
                  <a:cs typeface="윤고딕 Medium"/>
                  <a:sym typeface="윤고딕 Medium"/>
                </a:rPr>
                <a:t>, </a:t>
              </a:r>
              <a:r>
                <a:rPr lang="ko-KR" altLang="en-US" sz="2416" spc="-4" dirty="0">
                  <a:solidFill>
                    <a:srgbClr val="231F20"/>
                  </a:solidFill>
                  <a:latin typeface="210 다락방" panose="020B0600000101010101" charset="-127"/>
                  <a:ea typeface="210 다락방" panose="020B0600000101010101" charset="-127"/>
                  <a:cs typeface="윤고딕 Medium"/>
                  <a:sym typeface="윤고딕 Medium"/>
                </a:rPr>
                <a:t>화면 이동</a:t>
              </a:r>
              <a:r>
                <a:rPr lang="en-US" altLang="ko-KR" sz="2416" spc="-4" dirty="0">
                  <a:solidFill>
                    <a:srgbClr val="231F20"/>
                  </a:solidFill>
                  <a:latin typeface="210 다락방" panose="020B0600000101010101" charset="-127"/>
                  <a:ea typeface="210 다락방" panose="020B0600000101010101" charset="-127"/>
                  <a:cs typeface="윤고딕 Medium"/>
                  <a:sym typeface="윤고딕 Medium"/>
                </a:rPr>
                <a:t> </a:t>
              </a:r>
              <a:r>
                <a:rPr lang="ko-KR" altLang="en-US" sz="2416" spc="-4" dirty="0">
                  <a:solidFill>
                    <a:srgbClr val="231F20"/>
                  </a:solidFill>
                  <a:latin typeface="210 다락방" panose="020B0600000101010101" charset="-127"/>
                  <a:ea typeface="210 다락방" panose="020B0600000101010101" charset="-127"/>
                  <a:cs typeface="윤고딕 Medium"/>
                  <a:sym typeface="윤고딕 Medium"/>
                </a:rPr>
                <a:t>및 내부 기능 접근</a:t>
              </a:r>
              <a:endParaRPr lang="en-US" sz="2416" spc="-4" dirty="0">
                <a:solidFill>
                  <a:srgbClr val="231F20"/>
                </a:solidFill>
                <a:latin typeface="210 다락방" panose="020B0600000101010101" charset="-127"/>
                <a:ea typeface="210 다락방" panose="020B0600000101010101" charset="-127"/>
                <a:cs typeface="윤고딕 Medium"/>
                <a:sym typeface="윤고딕 Medium"/>
              </a:endParaRPr>
            </a:p>
            <a:p>
              <a:pPr marL="342900" indent="-342900" algn="l">
                <a:lnSpc>
                  <a:spcPts val="3285"/>
                </a:lnSpc>
                <a:buFont typeface="Arial" panose="020B0604020202020204" pitchFamily="34" charset="0"/>
                <a:buChar char="•"/>
              </a:pPr>
              <a:r>
                <a:rPr lang="en-US" sz="2416" spc="-4" dirty="0">
                  <a:solidFill>
                    <a:srgbClr val="231F20"/>
                  </a:solidFill>
                  <a:latin typeface="210 다락방" panose="020B0600000101010101" charset="-127"/>
                  <a:ea typeface="210 다락방" panose="020B0600000101010101" charset="-127"/>
                  <a:cs typeface="윤고딕 Medium"/>
                  <a:sym typeface="윤고딕 Medium"/>
                </a:rPr>
                <a:t>Infra: </a:t>
              </a:r>
              <a:r>
                <a:rPr lang="en-US" sz="2416" spc="-4" dirty="0" err="1">
                  <a:solidFill>
                    <a:srgbClr val="231F20"/>
                  </a:solidFill>
                  <a:latin typeface="210 다락방" panose="020B0600000101010101" charset="-127"/>
                  <a:ea typeface="210 다락방" panose="020B0600000101010101" charset="-127"/>
                  <a:cs typeface="윤고딕 Medium"/>
                  <a:sym typeface="윤고딕 Medium"/>
                </a:rPr>
                <a:t>WebServer</a:t>
              </a:r>
              <a:r>
                <a:rPr lang="en-US" sz="2416" spc="-4" dirty="0">
                  <a:solidFill>
                    <a:srgbClr val="231F20"/>
                  </a:solidFill>
                  <a:latin typeface="210 다락방" panose="020B0600000101010101" charset="-127"/>
                  <a:ea typeface="210 다락방" panose="020B0600000101010101" charset="-127"/>
                  <a:cs typeface="윤고딕 Medium"/>
                  <a:sym typeface="윤고딕 Medium"/>
                </a:rPr>
                <a:t>, WAF, Suricata(IDS), </a:t>
              </a:r>
              <a:r>
                <a:rPr lang="en-US" sz="2416" spc="-4" dirty="0" err="1">
                  <a:solidFill>
                    <a:srgbClr val="231F20"/>
                  </a:solidFill>
                  <a:latin typeface="210 다락방" panose="020B0600000101010101" charset="-127"/>
                  <a:ea typeface="210 다락방" panose="020B0600000101010101" charset="-127"/>
                  <a:cs typeface="윤고딕 Medium"/>
                  <a:sym typeface="윤고딕 Medium"/>
                </a:rPr>
                <a:t>rSyslog</a:t>
              </a:r>
              <a:r>
                <a:rPr lang="en-US" sz="2416" spc="-4" dirty="0">
                  <a:solidFill>
                    <a:srgbClr val="231F20"/>
                  </a:solidFill>
                  <a:latin typeface="210 다락방" panose="020B0600000101010101" charset="-127"/>
                  <a:ea typeface="210 다락방" panose="020B0600000101010101" charset="-127"/>
                  <a:cs typeface="윤고딕 Medium"/>
                  <a:sym typeface="윤고딕 Medium"/>
                </a:rPr>
                <a:t>(LMS), ELK(Stack), </a:t>
              </a:r>
              <a:r>
                <a:rPr lang="en-US" sz="2416" spc="-4" dirty="0" err="1">
                  <a:solidFill>
                    <a:srgbClr val="231F20"/>
                  </a:solidFill>
                  <a:latin typeface="210 다락방" panose="020B0600000101010101" charset="-127"/>
                  <a:ea typeface="210 다락방" panose="020B0600000101010101" charset="-127"/>
                  <a:cs typeface="윤고딕 Medium"/>
                  <a:sym typeface="윤고딕 Medium"/>
                </a:rPr>
                <a:t>Wazuh</a:t>
              </a:r>
              <a:r>
                <a:rPr lang="en-US" sz="2416" spc="-4" dirty="0">
                  <a:solidFill>
                    <a:srgbClr val="231F20"/>
                  </a:solidFill>
                  <a:latin typeface="210 다락방" panose="020B0600000101010101" charset="-127"/>
                  <a:ea typeface="210 다락방" panose="020B0600000101010101" charset="-127"/>
                  <a:cs typeface="윤고딕 Medium"/>
                  <a:sym typeface="윤고딕 Medium"/>
                </a:rPr>
                <a:t>(SIEM), Android Studio(Mobile)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7620368" y="1139888"/>
            <a:ext cx="3024277" cy="153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3"/>
              </a:lnSpc>
            </a:pPr>
            <a:r>
              <a:rPr lang="en-US" sz="1232" b="1" spc="146">
                <a:solidFill>
                  <a:srgbClr val="FF6D2F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</a:t>
            </a:r>
            <a:r>
              <a:rPr lang="en-US" sz="1232" b="1" spc="146">
                <a:solidFill>
                  <a:srgbClr val="52A4BA"/>
                </a:solidFill>
                <a:latin typeface="Poppins Bold"/>
                <a:ea typeface="Poppins Bold"/>
                <a:cs typeface="Poppins Bold"/>
                <a:sym typeface="Poppins Bold"/>
              </a:rPr>
              <a:t> OVERVIEW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D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A4B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408296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3463" y="172752"/>
            <a:ext cx="17941074" cy="9941496"/>
            <a:chOff x="0" y="0"/>
            <a:chExt cx="4725221" cy="26183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25221" cy="2618336"/>
            </a:xfrm>
            <a:custGeom>
              <a:avLst/>
              <a:gdLst/>
              <a:ahLst/>
              <a:cxnLst/>
              <a:rect l="l" t="t" r="r" b="b"/>
              <a:pathLst>
                <a:path w="4725221" h="2618336">
                  <a:moveTo>
                    <a:pt x="0" y="0"/>
                  </a:moveTo>
                  <a:lnTo>
                    <a:pt x="4725221" y="0"/>
                  </a:lnTo>
                  <a:lnTo>
                    <a:pt x="4725221" y="2618336"/>
                  </a:lnTo>
                  <a:lnTo>
                    <a:pt x="0" y="2618336"/>
                  </a:lnTo>
                  <a:close/>
                </a:path>
              </a:pathLst>
            </a:custGeom>
            <a:solidFill>
              <a:srgbClr val="FAF8F5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4725221" cy="2618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948547" y="2990852"/>
            <a:ext cx="16390906" cy="0"/>
          </a:xfrm>
          <a:prstGeom prst="line">
            <a:avLst/>
          </a:prstGeom>
          <a:ln w="9525" cap="flat">
            <a:solidFill>
              <a:srgbClr val="867C6E">
                <a:alpha val="52941"/>
              </a:srgbClr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2412730" y="1435926"/>
            <a:ext cx="13462540" cy="847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6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901" b="0" i="0" u="none" strike="noStrike" kern="1200" cap="none" spc="-586" normalizeH="0" baseline="0" noProof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모바일</a:t>
            </a:r>
            <a:r>
              <a:rPr kumimoji="0" lang="ko-KR" altLang="en-US" sz="6901" b="0" i="0" u="none" strike="noStrike" kern="1200" cap="none" spc="-586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 보안 대응 조치 및 재테스트 결과</a:t>
            </a:r>
            <a:endParaRPr kumimoji="0" lang="en-US" altLang="ko-KR" sz="6901" b="0" i="0" u="none" strike="noStrike" kern="1200" cap="none" spc="-586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086784" y="1139889"/>
            <a:ext cx="4114432" cy="140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Detailed </a:t>
            </a:r>
            <a:r>
              <a:rPr kumimoji="0" lang="en-US" sz="1232" b="1" i="0" u="none" strike="noStrike" kern="1200" cap="none" spc="146" normalizeH="0" baseline="0" noProof="0" dirty="0" err="1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Vulenerability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52A4BA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Analysis</a:t>
            </a: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65DD4D64-D180-4141-AC05-DC4B99863890}"/>
              </a:ext>
            </a:extLst>
          </p:cNvPr>
          <p:cNvSpPr txBox="1"/>
          <p:nvPr/>
        </p:nvSpPr>
        <p:spPr>
          <a:xfrm>
            <a:off x="5798908" y="2471766"/>
            <a:ext cx="6690185" cy="26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77" normalizeH="0" baseline="0" noProof="0" dirty="0">
                <a:ln>
                  <a:noFill/>
                </a:ln>
                <a:solidFill>
                  <a:prstClr val="black">
                    <a:alpha val="76863"/>
                  </a:prst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비밀번호 </a:t>
            </a:r>
            <a:r>
              <a:rPr kumimoji="0" lang="ko-KR" altLang="en-US" sz="2800" b="1" i="0" u="none" strike="noStrike" kern="1200" cap="none" spc="-77" normalizeH="0" baseline="0" noProof="0" dirty="0" err="1">
                <a:ln>
                  <a:noFill/>
                </a:ln>
                <a:solidFill>
                  <a:prstClr val="black">
                    <a:alpha val="76863"/>
                  </a:prst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평문</a:t>
            </a:r>
            <a:r>
              <a:rPr kumimoji="0" lang="ko-KR" altLang="en-US" sz="2800" b="1" i="0" u="none" strike="noStrike" kern="1200" cap="none" spc="-77" normalizeH="0" baseline="0" noProof="0" dirty="0">
                <a:ln>
                  <a:noFill/>
                </a:ln>
                <a:solidFill>
                  <a:prstClr val="black">
                    <a:alpha val="76863"/>
                  </a:prst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 저장</a:t>
            </a:r>
            <a:r>
              <a:rPr kumimoji="0" lang="en-US" sz="2800" b="1" i="0" u="none" strike="noStrike" kern="1200" cap="none" spc="-77" normalizeH="0" baseline="0" noProof="0" dirty="0">
                <a:ln>
                  <a:noFill/>
                </a:ln>
                <a:solidFill>
                  <a:prstClr val="black">
                    <a:alpha val="76863"/>
                  </a:prst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 </a:t>
            </a:r>
            <a:r>
              <a:rPr kumimoji="0" lang="en-US" sz="2800" b="1" i="0" u="none" strike="noStrike" kern="1200" cap="none" spc="-77" normalizeH="0" baseline="0" noProof="0" dirty="0">
                <a:ln>
                  <a:noFill/>
                </a:ln>
                <a:solidFill>
                  <a:srgbClr val="FF0000">
                    <a:alpha val="76863"/>
                  </a:srgb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(High)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C1693485-D15D-4CB5-8507-AFAF76DD6E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845786" y="4526260"/>
            <a:ext cx="8070325" cy="3211952"/>
          </a:xfrm>
          <a:prstGeom prst="rect">
            <a:avLst/>
          </a:prstGeom>
          <a:ln w="28575">
            <a:solidFill>
              <a:srgbClr val="7ED6C2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5729651-5768-4270-A13B-E9ED0A369FF9}"/>
              </a:ext>
            </a:extLst>
          </p:cNvPr>
          <p:cNvSpPr txBox="1"/>
          <p:nvPr/>
        </p:nvSpPr>
        <p:spPr>
          <a:xfrm>
            <a:off x="9686970" y="7858612"/>
            <a:ext cx="8372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윤고딕 Medium" panose="020B0600000101010101" charset="-127"/>
                <a:ea typeface="윤고딕 Medium" panose="020B0600000101010101" charset="-127"/>
              </a:rPr>
              <a:t>✅ </a:t>
            </a:r>
            <a:r>
              <a:rPr lang="en-US" altLang="ko-KR" dirty="0">
                <a:latin typeface="윤고딕 Medium" panose="020B0600000101010101" charset="-127"/>
                <a:ea typeface="윤고딕 Medium" panose="020B0600000101010101" charset="-127"/>
              </a:rPr>
              <a:t>Secure_user_setting.xml </a:t>
            </a:r>
            <a:r>
              <a:rPr lang="ko-KR" altLang="en-US" dirty="0">
                <a:latin typeface="윤고딕 Medium" panose="020B0600000101010101" charset="-127"/>
                <a:ea typeface="윤고딕 Medium" panose="020B0600000101010101" charset="-127"/>
              </a:rPr>
              <a:t>파일에 암호화된 비밀번호가 </a:t>
            </a:r>
            <a:r>
              <a:rPr lang="ko-KR" altLang="en-US" dirty="0" err="1">
                <a:latin typeface="윤고딕 Medium" panose="020B0600000101010101" charset="-127"/>
                <a:ea typeface="윤고딕 Medium" panose="020B0600000101010101" charset="-127"/>
              </a:rPr>
              <a:t>전장되는</a:t>
            </a:r>
            <a:r>
              <a:rPr lang="ko-KR" altLang="en-US" dirty="0">
                <a:latin typeface="윤고딕 Medium" panose="020B0600000101010101" charset="-127"/>
                <a:ea typeface="윤고딕 Medium" panose="020B0600000101010101" charset="-127"/>
              </a:rPr>
              <a:t> 것을 확인함</a:t>
            </a:r>
            <a:r>
              <a:rPr lang="en-US" altLang="ko-KR" dirty="0">
                <a:latin typeface="윤고딕 Medium" panose="020B0600000101010101" charset="-127"/>
                <a:ea typeface="윤고딕 Medium" panose="020B0600000101010101" charset="-127"/>
              </a:rPr>
              <a:t>.</a:t>
            </a:r>
            <a:r>
              <a:rPr lang="ko-KR" altLang="en-US" dirty="0">
                <a:latin typeface="윤고딕 Medium" panose="020B0600000101010101" charset="-127"/>
                <a:ea typeface="윤고딕 Medium" panose="020B0600000101010101" charset="-127"/>
              </a:rPr>
              <a:t> 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14BC4565-F692-458C-BE90-287C3D43FD4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3917" y="4526262"/>
            <a:ext cx="4712335" cy="3238500"/>
          </a:xfrm>
          <a:prstGeom prst="rect">
            <a:avLst/>
          </a:prstGeom>
          <a:ln w="28575">
            <a:solidFill>
              <a:srgbClr val="7ED6C2"/>
            </a:solidFill>
          </a:ln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009254F6-2B5D-47E5-9731-800706BF8AF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65065" y="4526262"/>
            <a:ext cx="4712335" cy="3238499"/>
          </a:xfrm>
          <a:prstGeom prst="rect">
            <a:avLst/>
          </a:prstGeom>
          <a:ln w="28575">
            <a:solidFill>
              <a:srgbClr val="7ED6C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CA1B062-D51F-42C8-AACE-EF8FB6FFF4F6}"/>
              </a:ext>
            </a:extLst>
          </p:cNvPr>
          <p:cNvSpPr txBox="1"/>
          <p:nvPr/>
        </p:nvSpPr>
        <p:spPr>
          <a:xfrm>
            <a:off x="1683610" y="7849969"/>
            <a:ext cx="68761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윤고딕 Medium" panose="020B0600000101010101" charset="-127"/>
                <a:ea typeface="윤고딕 Medium" panose="020B0600000101010101" charset="-127"/>
              </a:rPr>
              <a:t>✅ 마스터 키를 이용해 비밀번호를 암호화하여 저장하도록 수정함</a:t>
            </a:r>
            <a:r>
              <a:rPr lang="en-US" altLang="ko-KR" dirty="0">
                <a:latin typeface="윤고딕 Medium" panose="020B0600000101010101" charset="-127"/>
                <a:ea typeface="윤고딕 Medium" panose="020B0600000101010101" charset="-127"/>
              </a:rPr>
              <a:t>.</a:t>
            </a:r>
            <a:br>
              <a:rPr lang="en-US" altLang="ko-KR" dirty="0">
                <a:latin typeface="윤고딕 Medium" panose="020B0600000101010101" charset="-127"/>
                <a:ea typeface="윤고딕 Medium" panose="020B0600000101010101" charset="-127"/>
              </a:rPr>
            </a:br>
            <a:r>
              <a:rPr lang="ko-KR" altLang="en-US" dirty="0">
                <a:latin typeface="윤고딕 Medium" panose="020B0600000101010101" charset="-127"/>
                <a:ea typeface="윤고딕 Medium" panose="020B0600000101010101" charset="-127"/>
              </a:rPr>
              <a:t>✅ 회원가입 및 로그인 시 암호화된 형태로만 저장되도록 개선함</a:t>
            </a:r>
            <a:r>
              <a:rPr lang="en-US" altLang="ko-KR" dirty="0">
                <a:latin typeface="윤고딕 Medium" panose="020B0600000101010101" charset="-127"/>
                <a:ea typeface="윤고딕 Medium" panose="020B0600000101010101" charset="-127"/>
              </a:rPr>
              <a:t>.</a:t>
            </a:r>
            <a:endParaRPr lang="ko-KR" altLang="en-US" dirty="0">
              <a:latin typeface="윤고딕 Medium" panose="020B0600000101010101" charset="-127"/>
              <a:ea typeface="윤고딕 Medium" panose="020B0600000101010101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BC0E79-DF79-48AA-97A2-6974A76E5BF5}"/>
              </a:ext>
            </a:extLst>
          </p:cNvPr>
          <p:cNvSpPr txBox="1"/>
          <p:nvPr/>
        </p:nvSpPr>
        <p:spPr>
          <a:xfrm>
            <a:off x="4098673" y="4076700"/>
            <a:ext cx="1870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</a:rPr>
              <a:t>⚠ 코드 수정</a:t>
            </a:r>
            <a:r>
              <a:rPr lang="en-US" altLang="ko-KR" dirty="0">
                <a:solidFill>
                  <a:prstClr val="black"/>
                </a:solidFill>
                <a:latin typeface="윤고딕 Medium" panose="020B0600000101010101" charset="-127"/>
                <a:ea typeface="윤고딕 Medium" panose="020B0600000101010101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윤고딕 Medium" panose="020B0600000101010101" charset="-127"/>
                <a:ea typeface="윤고딕 Medium" panose="020B0600000101010101" charset="-127"/>
              </a:rPr>
              <a:t>후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윤고딕 Medium" panose="020B0600000101010101" charset="-127"/>
              <a:ea typeface="윤고딕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580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D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A4B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408296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3463" y="172752"/>
            <a:ext cx="17941074" cy="9941496"/>
            <a:chOff x="0" y="0"/>
            <a:chExt cx="4725221" cy="26183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25221" cy="2618336"/>
            </a:xfrm>
            <a:custGeom>
              <a:avLst/>
              <a:gdLst/>
              <a:ahLst/>
              <a:cxnLst/>
              <a:rect l="l" t="t" r="r" b="b"/>
              <a:pathLst>
                <a:path w="4725221" h="2618336">
                  <a:moveTo>
                    <a:pt x="0" y="0"/>
                  </a:moveTo>
                  <a:lnTo>
                    <a:pt x="4725221" y="0"/>
                  </a:lnTo>
                  <a:lnTo>
                    <a:pt x="4725221" y="2618336"/>
                  </a:lnTo>
                  <a:lnTo>
                    <a:pt x="0" y="2618336"/>
                  </a:lnTo>
                  <a:close/>
                </a:path>
              </a:pathLst>
            </a:custGeom>
            <a:solidFill>
              <a:srgbClr val="FAF8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4725221" cy="2618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948547" y="2990852"/>
            <a:ext cx="16390906" cy="0"/>
          </a:xfrm>
          <a:prstGeom prst="line">
            <a:avLst/>
          </a:prstGeom>
          <a:ln w="9525" cap="flat">
            <a:solidFill>
              <a:srgbClr val="867C6E">
                <a:alpha val="52941"/>
              </a:srgbClr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2412730" y="1435926"/>
            <a:ext cx="13462540" cy="847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6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901" b="0" i="0" u="none" strike="noStrike" kern="1200" cap="none" spc="-586" normalizeH="0" baseline="0" noProof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모바일</a:t>
            </a:r>
            <a:r>
              <a:rPr kumimoji="0" lang="ko-KR" altLang="en-US" sz="6901" b="0" i="0" u="none" strike="noStrike" kern="1200" cap="none" spc="-586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 보안 대응 조치 및 재테스트 결과</a:t>
            </a:r>
            <a:endParaRPr kumimoji="0" lang="en-US" altLang="ko-KR" sz="6901" b="0" i="0" u="none" strike="noStrike" kern="1200" cap="none" spc="-586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086784" y="1139889"/>
            <a:ext cx="4114432" cy="140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Detailed </a:t>
            </a:r>
            <a:r>
              <a:rPr kumimoji="0" lang="en-US" sz="1232" b="1" i="0" u="none" strike="noStrike" kern="1200" cap="none" spc="146" normalizeH="0" baseline="0" noProof="0" dirty="0" err="1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Vulenerability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52A4BA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Analysis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9890" y="4174530"/>
            <a:ext cx="9816709" cy="816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416" b="0" i="0" u="none" strike="noStrike" kern="1200" cap="none" spc="-4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백엔드</a:t>
            </a:r>
            <a:r>
              <a:rPr kumimoji="0" lang="ko-KR" alt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 </a:t>
            </a:r>
            <a:r>
              <a:rPr kumimoji="0" lang="en-US" altLang="ko-KR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API</a:t>
            </a:r>
            <a:r>
              <a:rPr kumimoji="0" lang="ko-KR" alt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에 </a:t>
            </a:r>
            <a:r>
              <a:rPr kumimoji="0" lang="en-US" altLang="ko-KR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sanitize-html </a:t>
            </a:r>
            <a:r>
              <a:rPr kumimoji="0" lang="ko-KR" alt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라이브러리 적용하여 </a:t>
            </a:r>
            <a:r>
              <a:rPr kumimoji="0" lang="ko-KR" altLang="en-US" sz="2416" b="0" i="0" u="none" strike="noStrike" kern="1200" cap="none" spc="-4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입력값</a:t>
            </a:r>
            <a:r>
              <a:rPr kumimoji="0" lang="ko-KR" alt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 필터링 수행</a:t>
            </a:r>
            <a:endParaRPr kumimoji="0" lang="en-US" altLang="ko-KR" sz="2416" b="0" i="0" u="none" strike="noStrike" kern="1200" cap="none" spc="-4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WAF</a:t>
            </a:r>
            <a:r>
              <a:rPr kumimoji="0" lang="ko-KR" alt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에 </a:t>
            </a:r>
            <a:r>
              <a:rPr kumimoji="0" lang="en-US" altLang="ko-KR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XSS </a:t>
            </a:r>
            <a:r>
              <a:rPr kumimoji="0" lang="ko-KR" alt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패턴 탐지 룰 추가 적용</a:t>
            </a:r>
            <a:endParaRPr kumimoji="0" lang="en-US" sz="2416" b="0" i="0" u="none" strike="noStrike" kern="1200" cap="none" spc="-4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72183" y="6265937"/>
            <a:ext cx="7217784" cy="816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리뷰</a:t>
            </a:r>
            <a:r>
              <a:rPr lang="en-US" altLang="ko-KR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 / </a:t>
            </a:r>
            <a:r>
              <a:rPr lang="ko-KR" altLang="en-US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채팅 입력란에 스크립트 코드 삽입 시도</a:t>
            </a:r>
            <a:endParaRPr kumimoji="0" lang="en-US" sz="2416" b="0" i="0" u="none" strike="noStrike" kern="1200" cap="none" spc="-4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marL="0" marR="0" lvl="0" indent="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16" b="0" i="0" u="none" strike="noStrike" kern="1200" cap="none" spc="-4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25355" y="8441730"/>
            <a:ext cx="8459123" cy="816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악성 스크립트가 제거되어 </a:t>
            </a:r>
            <a:r>
              <a:rPr lang="en-US" altLang="ko-KR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XSS</a:t>
            </a:r>
            <a:r>
              <a:rPr lang="ko-KR" altLang="en-US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 공격이 발생하지 않음</a:t>
            </a:r>
            <a:endParaRPr lang="en-US" altLang="ko-KR" sz="2416" spc="-4" dirty="0">
              <a:solidFill>
                <a:srgbClr val="231F20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WAF</a:t>
            </a:r>
            <a:r>
              <a:rPr lang="ko-KR" altLang="en-US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에서 악성 요청 차단</a:t>
            </a:r>
            <a:endParaRPr kumimoji="0" lang="en-US" sz="2416" b="0" i="0" u="none" strike="noStrike" kern="1200" cap="none" spc="-4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1025356" y="3162300"/>
            <a:ext cx="1870244" cy="850248"/>
            <a:chOff x="0" y="0"/>
            <a:chExt cx="492575" cy="22393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92575" cy="223934"/>
            </a:xfrm>
            <a:custGeom>
              <a:avLst/>
              <a:gdLst/>
              <a:ahLst/>
              <a:cxnLst/>
              <a:rect l="l" t="t" r="r" b="b"/>
              <a:pathLst>
                <a:path w="492575" h="223934">
                  <a:moveTo>
                    <a:pt x="111967" y="0"/>
                  </a:moveTo>
                  <a:lnTo>
                    <a:pt x="380608" y="0"/>
                  </a:lnTo>
                  <a:cubicBezTo>
                    <a:pt x="410303" y="0"/>
                    <a:pt x="438782" y="11796"/>
                    <a:pt x="459780" y="32794"/>
                  </a:cubicBezTo>
                  <a:cubicBezTo>
                    <a:pt x="480778" y="53792"/>
                    <a:pt x="492575" y="82271"/>
                    <a:pt x="492575" y="111967"/>
                  </a:cubicBezTo>
                  <a:lnTo>
                    <a:pt x="492575" y="111967"/>
                  </a:lnTo>
                  <a:cubicBezTo>
                    <a:pt x="492575" y="141662"/>
                    <a:pt x="480778" y="170141"/>
                    <a:pt x="459780" y="191139"/>
                  </a:cubicBezTo>
                  <a:cubicBezTo>
                    <a:pt x="438782" y="212137"/>
                    <a:pt x="410303" y="223934"/>
                    <a:pt x="380608" y="223934"/>
                  </a:cubicBezTo>
                  <a:lnTo>
                    <a:pt x="111967" y="223934"/>
                  </a:lnTo>
                  <a:cubicBezTo>
                    <a:pt x="82271" y="223934"/>
                    <a:pt x="53792" y="212137"/>
                    <a:pt x="32794" y="191139"/>
                  </a:cubicBezTo>
                  <a:cubicBezTo>
                    <a:pt x="11796" y="170141"/>
                    <a:pt x="0" y="141662"/>
                    <a:pt x="0" y="111967"/>
                  </a:cubicBezTo>
                  <a:lnTo>
                    <a:pt x="0" y="111967"/>
                  </a:lnTo>
                  <a:cubicBezTo>
                    <a:pt x="0" y="82271"/>
                    <a:pt x="11796" y="53792"/>
                    <a:pt x="32794" y="32794"/>
                  </a:cubicBezTo>
                  <a:cubicBezTo>
                    <a:pt x="53792" y="11796"/>
                    <a:pt x="82271" y="0"/>
                    <a:pt x="111967" y="0"/>
                  </a:cubicBezTo>
                  <a:close/>
                </a:path>
              </a:pathLst>
            </a:custGeom>
            <a:solidFill>
              <a:srgbClr val="FF6D2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492575" cy="2239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16627" y="5263388"/>
            <a:ext cx="1870244" cy="850248"/>
            <a:chOff x="0" y="0"/>
            <a:chExt cx="492575" cy="22393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92575" cy="223934"/>
            </a:xfrm>
            <a:custGeom>
              <a:avLst/>
              <a:gdLst/>
              <a:ahLst/>
              <a:cxnLst/>
              <a:rect l="l" t="t" r="r" b="b"/>
              <a:pathLst>
                <a:path w="492575" h="223934">
                  <a:moveTo>
                    <a:pt x="111967" y="0"/>
                  </a:moveTo>
                  <a:lnTo>
                    <a:pt x="380608" y="0"/>
                  </a:lnTo>
                  <a:cubicBezTo>
                    <a:pt x="410303" y="0"/>
                    <a:pt x="438782" y="11796"/>
                    <a:pt x="459780" y="32794"/>
                  </a:cubicBezTo>
                  <a:cubicBezTo>
                    <a:pt x="480778" y="53792"/>
                    <a:pt x="492575" y="82271"/>
                    <a:pt x="492575" y="111967"/>
                  </a:cubicBezTo>
                  <a:lnTo>
                    <a:pt x="492575" y="111967"/>
                  </a:lnTo>
                  <a:cubicBezTo>
                    <a:pt x="492575" y="141662"/>
                    <a:pt x="480778" y="170141"/>
                    <a:pt x="459780" y="191139"/>
                  </a:cubicBezTo>
                  <a:cubicBezTo>
                    <a:pt x="438782" y="212137"/>
                    <a:pt x="410303" y="223934"/>
                    <a:pt x="380608" y="223934"/>
                  </a:cubicBezTo>
                  <a:lnTo>
                    <a:pt x="111967" y="223934"/>
                  </a:lnTo>
                  <a:cubicBezTo>
                    <a:pt x="82271" y="223934"/>
                    <a:pt x="53792" y="212137"/>
                    <a:pt x="32794" y="191139"/>
                  </a:cubicBezTo>
                  <a:cubicBezTo>
                    <a:pt x="11796" y="170141"/>
                    <a:pt x="0" y="141662"/>
                    <a:pt x="0" y="111967"/>
                  </a:cubicBezTo>
                  <a:lnTo>
                    <a:pt x="0" y="111967"/>
                  </a:lnTo>
                  <a:cubicBezTo>
                    <a:pt x="0" y="82271"/>
                    <a:pt x="11796" y="53792"/>
                    <a:pt x="32794" y="32794"/>
                  </a:cubicBezTo>
                  <a:cubicBezTo>
                    <a:pt x="53792" y="11796"/>
                    <a:pt x="82271" y="0"/>
                    <a:pt x="111967" y="0"/>
                  </a:cubicBezTo>
                  <a:close/>
                </a:path>
              </a:pathLst>
            </a:custGeom>
            <a:solidFill>
              <a:srgbClr val="52A4BA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492575" cy="2239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16627" y="7417452"/>
            <a:ext cx="1870244" cy="850248"/>
            <a:chOff x="0" y="0"/>
            <a:chExt cx="492575" cy="22393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92575" cy="223934"/>
            </a:xfrm>
            <a:custGeom>
              <a:avLst/>
              <a:gdLst/>
              <a:ahLst/>
              <a:cxnLst/>
              <a:rect l="l" t="t" r="r" b="b"/>
              <a:pathLst>
                <a:path w="492575" h="223934">
                  <a:moveTo>
                    <a:pt x="111967" y="0"/>
                  </a:moveTo>
                  <a:lnTo>
                    <a:pt x="380608" y="0"/>
                  </a:lnTo>
                  <a:cubicBezTo>
                    <a:pt x="410303" y="0"/>
                    <a:pt x="438782" y="11796"/>
                    <a:pt x="459780" y="32794"/>
                  </a:cubicBezTo>
                  <a:cubicBezTo>
                    <a:pt x="480778" y="53792"/>
                    <a:pt x="492575" y="82271"/>
                    <a:pt x="492575" y="111967"/>
                  </a:cubicBezTo>
                  <a:lnTo>
                    <a:pt x="492575" y="111967"/>
                  </a:lnTo>
                  <a:cubicBezTo>
                    <a:pt x="492575" y="141662"/>
                    <a:pt x="480778" y="170141"/>
                    <a:pt x="459780" y="191139"/>
                  </a:cubicBezTo>
                  <a:cubicBezTo>
                    <a:pt x="438782" y="212137"/>
                    <a:pt x="410303" y="223934"/>
                    <a:pt x="380608" y="223934"/>
                  </a:cubicBezTo>
                  <a:lnTo>
                    <a:pt x="111967" y="223934"/>
                  </a:lnTo>
                  <a:cubicBezTo>
                    <a:pt x="82271" y="223934"/>
                    <a:pt x="53792" y="212137"/>
                    <a:pt x="32794" y="191139"/>
                  </a:cubicBezTo>
                  <a:cubicBezTo>
                    <a:pt x="11796" y="170141"/>
                    <a:pt x="0" y="141662"/>
                    <a:pt x="0" y="111967"/>
                  </a:cubicBezTo>
                  <a:lnTo>
                    <a:pt x="0" y="111967"/>
                  </a:lnTo>
                  <a:cubicBezTo>
                    <a:pt x="0" y="82271"/>
                    <a:pt x="11796" y="53792"/>
                    <a:pt x="32794" y="32794"/>
                  </a:cubicBezTo>
                  <a:cubicBezTo>
                    <a:pt x="53792" y="11796"/>
                    <a:pt x="82271" y="0"/>
                    <a:pt x="111967" y="0"/>
                  </a:cubicBezTo>
                  <a:close/>
                </a:path>
              </a:pathLst>
            </a:custGeom>
            <a:solidFill>
              <a:srgbClr val="867C6E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0"/>
              <a:ext cx="492575" cy="2239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138575" y="3420960"/>
            <a:ext cx="1640726" cy="39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9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08" b="0" i="0" u="none" strike="noStrike" kern="1200" cap="none" spc="-189" normalizeH="0" baseline="0" noProof="0" dirty="0">
              <a:ln>
                <a:noFill/>
              </a:ln>
              <a:solidFill>
                <a:srgbClr val="FAF8F5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38575" y="5522048"/>
            <a:ext cx="1640726" cy="39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9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재테스트</a:t>
            </a:r>
            <a:endParaRPr kumimoji="0" lang="en-US" sz="3108" b="0" i="0" u="none" strike="noStrike" kern="1200" cap="none" spc="-189" normalizeH="0" baseline="0" noProof="0" dirty="0">
              <a:ln>
                <a:noFill/>
              </a:ln>
              <a:solidFill>
                <a:srgbClr val="FAF8F5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38575" y="7676112"/>
            <a:ext cx="1640726" cy="39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9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결과</a:t>
            </a:r>
            <a:endParaRPr kumimoji="0" lang="en-US" sz="3108" b="0" i="0" u="none" strike="noStrike" kern="1200" cap="none" spc="-189" normalizeH="0" baseline="0" noProof="0" dirty="0">
              <a:ln>
                <a:noFill/>
              </a:ln>
              <a:solidFill>
                <a:srgbClr val="FAF8F5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65DD4D64-D180-4141-AC05-DC4B99863890}"/>
              </a:ext>
            </a:extLst>
          </p:cNvPr>
          <p:cNvSpPr txBox="1"/>
          <p:nvPr/>
        </p:nvSpPr>
        <p:spPr>
          <a:xfrm>
            <a:off x="5798908" y="2471766"/>
            <a:ext cx="6690185" cy="26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spc="-77" dirty="0">
                <a:solidFill>
                  <a:prstClr val="black">
                    <a:alpha val="76863"/>
                  </a:prstClr>
                </a:solidFill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리뷰 및 채팅 </a:t>
            </a:r>
            <a:r>
              <a:rPr lang="en-US" altLang="ko-KR" sz="2800" b="1" spc="-77" dirty="0">
                <a:solidFill>
                  <a:prstClr val="black">
                    <a:alpha val="76863"/>
                  </a:prstClr>
                </a:solidFill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(XSS)</a:t>
            </a:r>
            <a:r>
              <a:rPr kumimoji="0" lang="en-US" sz="2800" b="1" i="0" u="none" strike="noStrike" kern="1200" cap="none" spc="-77" normalizeH="0" baseline="0" noProof="0" dirty="0">
                <a:ln>
                  <a:noFill/>
                </a:ln>
                <a:solidFill>
                  <a:prstClr val="black">
                    <a:alpha val="76863"/>
                  </a:prst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 </a:t>
            </a:r>
            <a:r>
              <a:rPr kumimoji="0" lang="en-US" sz="2800" b="1" i="0" u="none" strike="noStrike" kern="1200" cap="none" spc="-77" normalizeH="0" baseline="0" noProof="0" dirty="0">
                <a:ln>
                  <a:noFill/>
                </a:ln>
                <a:solidFill>
                  <a:srgbClr val="FF0000">
                    <a:alpha val="76863"/>
                  </a:srgb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(High)</a:t>
            </a:r>
          </a:p>
        </p:txBody>
      </p:sp>
      <p:sp>
        <p:nvSpPr>
          <p:cNvPr id="34" name="TextBox 27">
            <a:extLst>
              <a:ext uri="{FF2B5EF4-FFF2-40B4-BE49-F238E27FC236}">
                <a16:creationId xmlns:a16="http://schemas.microsoft.com/office/drawing/2014/main" id="{6E2AE3C7-2517-4305-B74E-BE0190201A56}"/>
              </a:ext>
            </a:extLst>
          </p:cNvPr>
          <p:cNvSpPr txBox="1"/>
          <p:nvPr/>
        </p:nvSpPr>
        <p:spPr>
          <a:xfrm>
            <a:off x="1138575" y="3384095"/>
            <a:ext cx="1640726" cy="39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9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대응 조치</a:t>
            </a:r>
            <a:endParaRPr kumimoji="0" lang="en-US" sz="3108" b="0" i="0" u="none" strike="noStrike" kern="1200" cap="none" spc="-189" normalizeH="0" baseline="0" noProof="0" dirty="0">
              <a:ln>
                <a:noFill/>
              </a:ln>
              <a:solidFill>
                <a:srgbClr val="FAF8F5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B74DBDA-167D-4E86-B630-BD047A129A70}"/>
              </a:ext>
            </a:extLst>
          </p:cNvPr>
          <p:cNvGrpSpPr/>
          <p:nvPr/>
        </p:nvGrpSpPr>
        <p:grpSpPr>
          <a:xfrm>
            <a:off x="10210800" y="4292944"/>
            <a:ext cx="7638854" cy="5498756"/>
            <a:chOff x="10210800" y="4292944"/>
            <a:chExt cx="7638854" cy="5498756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66C4D298-2E26-4BB4-A7D4-07EBC8057AA7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0210800" y="4739982"/>
              <a:ext cx="7638854" cy="2226753"/>
            </a:xfrm>
            <a:prstGeom prst="rect">
              <a:avLst/>
            </a:prstGeom>
            <a:ln w="28575">
              <a:solidFill>
                <a:srgbClr val="7ED6C2"/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B5118D3-111B-4254-ABB7-B12B5A977E59}"/>
                </a:ext>
              </a:extLst>
            </p:cNvPr>
            <p:cNvSpPr txBox="1"/>
            <p:nvPr/>
          </p:nvSpPr>
          <p:spPr>
            <a:xfrm>
              <a:off x="13115827" y="4292944"/>
              <a:ext cx="18702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⚠ 코드 수정</a:t>
              </a:r>
              <a:r>
                <a:rPr lang="en-US" altLang="ko-KR" dirty="0">
                  <a:solidFill>
                    <a:prstClr val="black"/>
                  </a:solidFill>
                  <a:latin typeface="윤고딕 Medium" panose="020B0600000101010101" charset="-127"/>
                  <a:ea typeface="윤고딕 Medium" panose="020B0600000101010101" charset="-127"/>
                </a:rPr>
                <a:t> </a:t>
              </a:r>
              <a:r>
                <a:rPr lang="ko-KR" altLang="en-US" dirty="0">
                  <a:solidFill>
                    <a:prstClr val="black"/>
                  </a:solidFill>
                  <a:latin typeface="윤고딕 Medium" panose="020B0600000101010101" charset="-127"/>
                  <a:ea typeface="윤고딕 Medium" panose="020B0600000101010101" charset="-127"/>
                </a:rPr>
                <a:t>전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</a:endParaRPr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E1F27282-D7CB-4DFD-8F77-033857AD5066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0210800" y="7564947"/>
              <a:ext cx="7638854" cy="2226753"/>
            </a:xfrm>
            <a:prstGeom prst="rect">
              <a:avLst/>
            </a:prstGeom>
            <a:ln w="28575">
              <a:solidFill>
                <a:srgbClr val="7ED6C2"/>
              </a:solidFill>
            </a:ln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D36CDED-877E-440A-A3FC-E0FA058AF176}"/>
                </a:ext>
              </a:extLst>
            </p:cNvPr>
            <p:cNvSpPr txBox="1"/>
            <p:nvPr/>
          </p:nvSpPr>
          <p:spPr>
            <a:xfrm>
              <a:off x="13115827" y="7132595"/>
              <a:ext cx="18702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⚠ 코드 수정</a:t>
              </a:r>
              <a:r>
                <a:rPr lang="en-US" altLang="ko-KR" dirty="0">
                  <a:solidFill>
                    <a:prstClr val="black"/>
                  </a:solidFill>
                  <a:latin typeface="윤고딕 Medium" panose="020B0600000101010101" charset="-127"/>
                  <a:ea typeface="윤고딕 Medium" panose="020B0600000101010101" charset="-127"/>
                </a:rPr>
                <a:t> </a:t>
              </a:r>
              <a:r>
                <a:rPr lang="ko-KR" altLang="en-US" dirty="0">
                  <a:solidFill>
                    <a:prstClr val="black"/>
                  </a:solidFill>
                  <a:latin typeface="윤고딕 Medium" panose="020B0600000101010101" charset="-127"/>
                  <a:ea typeface="윤고딕 Medium" panose="020B0600000101010101" charset="-127"/>
                </a:rPr>
                <a:t>후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89965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D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A4B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408296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3463" y="172752"/>
            <a:ext cx="17941074" cy="9941496"/>
            <a:chOff x="0" y="0"/>
            <a:chExt cx="4725221" cy="26183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25221" cy="2618336"/>
            </a:xfrm>
            <a:custGeom>
              <a:avLst/>
              <a:gdLst/>
              <a:ahLst/>
              <a:cxnLst/>
              <a:rect l="l" t="t" r="r" b="b"/>
              <a:pathLst>
                <a:path w="4725221" h="2618336">
                  <a:moveTo>
                    <a:pt x="0" y="0"/>
                  </a:moveTo>
                  <a:lnTo>
                    <a:pt x="4725221" y="0"/>
                  </a:lnTo>
                  <a:lnTo>
                    <a:pt x="4725221" y="2618336"/>
                  </a:lnTo>
                  <a:lnTo>
                    <a:pt x="0" y="2618336"/>
                  </a:lnTo>
                  <a:close/>
                </a:path>
              </a:pathLst>
            </a:custGeom>
            <a:solidFill>
              <a:srgbClr val="FAF8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4725221" cy="2618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948547" y="2990852"/>
            <a:ext cx="16390906" cy="0"/>
          </a:xfrm>
          <a:prstGeom prst="line">
            <a:avLst/>
          </a:prstGeom>
          <a:ln w="9525" cap="flat">
            <a:solidFill>
              <a:srgbClr val="867C6E">
                <a:alpha val="52941"/>
              </a:srgbClr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2412730" y="1435926"/>
            <a:ext cx="13462540" cy="847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6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901" b="0" i="0" u="none" strike="noStrike" kern="1200" cap="none" spc="-586" normalizeH="0" baseline="0" noProof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모바일</a:t>
            </a:r>
            <a:r>
              <a:rPr kumimoji="0" lang="ko-KR" altLang="en-US" sz="6901" b="0" i="0" u="none" strike="noStrike" kern="1200" cap="none" spc="-586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 보안 대응 조치 및 재테스트 결과</a:t>
            </a:r>
            <a:endParaRPr kumimoji="0" lang="en-US" altLang="ko-KR" sz="6901" b="0" i="0" u="none" strike="noStrike" kern="1200" cap="none" spc="-586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086784" y="1139889"/>
            <a:ext cx="4114432" cy="140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Detailed </a:t>
            </a:r>
            <a:r>
              <a:rPr kumimoji="0" lang="en-US" sz="1232" b="1" i="0" u="none" strike="noStrike" kern="1200" cap="none" spc="146" normalizeH="0" baseline="0" noProof="0" dirty="0" err="1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Vulenerability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52A4BA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Analysis</a:t>
            </a: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65DD4D64-D180-4141-AC05-DC4B99863890}"/>
              </a:ext>
            </a:extLst>
          </p:cNvPr>
          <p:cNvSpPr txBox="1"/>
          <p:nvPr/>
        </p:nvSpPr>
        <p:spPr>
          <a:xfrm>
            <a:off x="5798908" y="2471766"/>
            <a:ext cx="6690185" cy="26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77" normalizeH="0" baseline="0" noProof="0" dirty="0">
                <a:ln>
                  <a:noFill/>
                </a:ln>
                <a:solidFill>
                  <a:prstClr val="black">
                    <a:alpha val="76863"/>
                  </a:prst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리뷰 및 채팅 </a:t>
            </a:r>
            <a:r>
              <a:rPr kumimoji="0" lang="en-US" altLang="ko-KR" sz="2800" b="1" i="0" u="none" strike="noStrike" kern="1200" cap="none" spc="-77" normalizeH="0" baseline="0" noProof="0" dirty="0">
                <a:ln>
                  <a:noFill/>
                </a:ln>
                <a:solidFill>
                  <a:prstClr val="black">
                    <a:alpha val="76863"/>
                  </a:prst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(XSS)</a:t>
            </a:r>
            <a:r>
              <a:rPr kumimoji="0" lang="en-US" sz="2800" b="1" i="0" u="none" strike="noStrike" kern="1200" cap="none" spc="-77" normalizeH="0" baseline="0" noProof="0" dirty="0">
                <a:ln>
                  <a:noFill/>
                </a:ln>
                <a:solidFill>
                  <a:prstClr val="black">
                    <a:alpha val="76863"/>
                  </a:prst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 </a:t>
            </a:r>
            <a:r>
              <a:rPr kumimoji="0" lang="en-US" sz="2800" b="1" i="0" u="none" strike="noStrike" kern="1200" cap="none" spc="-77" normalizeH="0" baseline="0" noProof="0" dirty="0">
                <a:ln>
                  <a:noFill/>
                </a:ln>
                <a:solidFill>
                  <a:srgbClr val="FF0000">
                    <a:alpha val="76863"/>
                  </a:srgb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(High)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C7AFBD7-8422-4F1B-8E6D-341BE417DA5D}"/>
              </a:ext>
            </a:extLst>
          </p:cNvPr>
          <p:cNvGrpSpPr/>
          <p:nvPr/>
        </p:nvGrpSpPr>
        <p:grpSpPr>
          <a:xfrm>
            <a:off x="914400" y="3365488"/>
            <a:ext cx="16688579" cy="6502412"/>
            <a:chOff x="914400" y="3365488"/>
            <a:chExt cx="16688579" cy="6502412"/>
          </a:xfrm>
        </p:grpSpPr>
        <p:sp>
          <p:nvSpPr>
            <p:cNvPr id="26" name="TextBox 26"/>
            <p:cNvSpPr txBox="1"/>
            <p:nvPr/>
          </p:nvSpPr>
          <p:spPr>
            <a:xfrm>
              <a:off x="1138575" y="3420960"/>
              <a:ext cx="1640726" cy="399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98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138575" y="5522048"/>
              <a:ext cx="1640726" cy="399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98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108" b="0" i="0" u="none" strike="noStrike" kern="1200" cap="none" spc="-189" normalizeH="0" baseline="0" noProof="0" dirty="0">
                  <a:ln>
                    <a:noFill/>
                  </a:ln>
                  <a:solidFill>
                    <a:srgbClr val="FAF8F5"/>
                  </a:solidFill>
                  <a:effectLst/>
                  <a:uLnTx/>
                  <a:uFillTx/>
                  <a:latin typeface="210 다락방"/>
                  <a:ea typeface="210 다락방"/>
                  <a:cs typeface="210 다락방"/>
                  <a:sym typeface="210 다락방"/>
                </a:rPr>
                <a:t>재테스트</a:t>
              </a:r>
              <a:endParaRPr kumimoji="0" 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138575" y="7676112"/>
              <a:ext cx="1640726" cy="399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98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108" b="0" i="0" u="none" strike="noStrike" kern="1200" cap="none" spc="-189" normalizeH="0" baseline="0" noProof="0" dirty="0">
                  <a:ln>
                    <a:noFill/>
                  </a:ln>
                  <a:solidFill>
                    <a:srgbClr val="FAF8F5"/>
                  </a:solidFill>
                  <a:effectLst/>
                  <a:uLnTx/>
                  <a:uFillTx/>
                  <a:latin typeface="210 다락방"/>
                  <a:ea typeface="210 다락방"/>
                  <a:cs typeface="210 다락방"/>
                  <a:sym typeface="210 다락방"/>
                </a:rPr>
                <a:t>결과</a:t>
              </a:r>
              <a:endParaRPr kumimoji="0" 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endParaRPr>
            </a:p>
          </p:txBody>
        </p:sp>
        <p:sp>
          <p:nvSpPr>
            <p:cNvPr id="34" name="TextBox 27">
              <a:extLst>
                <a:ext uri="{FF2B5EF4-FFF2-40B4-BE49-F238E27FC236}">
                  <a16:creationId xmlns:a16="http://schemas.microsoft.com/office/drawing/2014/main" id="{6E2AE3C7-2517-4305-B74E-BE0190201A56}"/>
                </a:ext>
              </a:extLst>
            </p:cNvPr>
            <p:cNvSpPr txBox="1"/>
            <p:nvPr/>
          </p:nvSpPr>
          <p:spPr>
            <a:xfrm>
              <a:off x="1138575" y="3384095"/>
              <a:ext cx="1640726" cy="399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98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108" b="0" i="0" u="none" strike="noStrike" kern="1200" cap="none" spc="-189" normalizeH="0" baseline="0" noProof="0" dirty="0">
                  <a:ln>
                    <a:noFill/>
                  </a:ln>
                  <a:solidFill>
                    <a:srgbClr val="FAF8F5"/>
                  </a:solidFill>
                  <a:effectLst/>
                  <a:uLnTx/>
                  <a:uFillTx/>
                  <a:latin typeface="210 다락방"/>
                  <a:ea typeface="210 다락방"/>
                  <a:cs typeface="210 다락방"/>
                  <a:sym typeface="210 다락방"/>
                </a:rPr>
                <a:t>대응 조치</a:t>
              </a:r>
              <a:endParaRPr kumimoji="0" 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57751A6-AB46-4CD4-93B4-DE775BD64E96}"/>
                </a:ext>
              </a:extLst>
            </p:cNvPr>
            <p:cNvSpPr txBox="1"/>
            <p:nvPr/>
          </p:nvSpPr>
          <p:spPr>
            <a:xfrm>
              <a:off x="3473352" y="3365488"/>
              <a:ext cx="18702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⚠ </a:t>
              </a:r>
              <a:r>
                <a:rPr lang="ko-KR" altLang="en-US" dirty="0">
                  <a:solidFill>
                    <a:prstClr val="black"/>
                  </a:solidFill>
                  <a:latin typeface="윤고딕 Medium" panose="020B0600000101010101" charset="-127"/>
                  <a:ea typeface="윤고딕 Medium" panose="020B0600000101010101" charset="-127"/>
                </a:rPr>
                <a:t>공격 재시도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</a:endParaRPr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3EA0CB9D-59E8-4D0D-80E0-CBB67FC57F22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" y="3986451"/>
              <a:ext cx="3286196" cy="5881449"/>
            </a:xfrm>
            <a:prstGeom prst="rect">
              <a:avLst/>
            </a:prstGeom>
            <a:ln w="28575">
              <a:solidFill>
                <a:srgbClr val="7ED6C2"/>
              </a:solidFill>
            </a:ln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3E64F2DC-C3CA-4820-AD02-7061131C44CF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9600" y="5602305"/>
              <a:ext cx="3505200" cy="2574645"/>
            </a:xfrm>
            <a:prstGeom prst="rect">
              <a:avLst/>
            </a:prstGeom>
            <a:ln w="28575">
              <a:solidFill>
                <a:srgbClr val="7ED6C2"/>
              </a:solidFill>
            </a:ln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E2CA4998-8216-4DBD-BA21-4AD0284DFD23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0668000" y="5600700"/>
              <a:ext cx="6934979" cy="1324331"/>
            </a:xfrm>
            <a:prstGeom prst="rect">
              <a:avLst/>
            </a:prstGeom>
            <a:ln w="28575">
              <a:solidFill>
                <a:srgbClr val="7ED6C2"/>
              </a:solidFill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51C1F70-193A-472D-A2FC-5C98D5F87035}"/>
                </a:ext>
              </a:extLst>
            </p:cNvPr>
            <p:cNvSpPr txBox="1"/>
            <p:nvPr/>
          </p:nvSpPr>
          <p:spPr>
            <a:xfrm>
              <a:off x="12083261" y="6985783"/>
              <a:ext cx="39773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✅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WAF </a:t>
              </a:r>
              <a:r>
                <a:rPr lang="ko-KR" altLang="en-US" dirty="0">
                  <a:solidFill>
                    <a:prstClr val="black"/>
                  </a:solidFill>
                  <a:latin typeface="윤고딕 Medium" panose="020B0600000101010101" charset="-127"/>
                  <a:ea typeface="윤고딕 Medium" panose="020B0600000101010101" charset="-127"/>
                </a:rPr>
                <a:t>정책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에 의해 공격이 </a:t>
              </a:r>
              <a:r>
                <a:rPr lang="ko-KR" altLang="en-US" dirty="0">
                  <a:solidFill>
                    <a:prstClr val="black"/>
                  </a:solidFill>
                  <a:latin typeface="윤고딕 Medium" panose="020B0600000101010101" charset="-127"/>
                  <a:ea typeface="윤고딕 Medium" panose="020B0600000101010101" charset="-127"/>
                </a:rPr>
                <a:t>차단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됨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.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</a:endParaRPr>
            </a:p>
          </p:txBody>
        </p:sp>
        <p:sp>
          <p:nvSpPr>
            <p:cNvPr id="47" name="화살표: 오른쪽 46">
              <a:extLst>
                <a:ext uri="{FF2B5EF4-FFF2-40B4-BE49-F238E27FC236}">
                  <a16:creationId xmlns:a16="http://schemas.microsoft.com/office/drawing/2014/main" id="{E7D51FEB-88C1-4165-86A4-166F0C874FCE}"/>
                </a:ext>
              </a:extLst>
            </p:cNvPr>
            <p:cNvSpPr/>
            <p:nvPr/>
          </p:nvSpPr>
          <p:spPr>
            <a:xfrm>
              <a:off x="8608572" y="6184993"/>
              <a:ext cx="1449828" cy="406307"/>
            </a:xfrm>
            <a:prstGeom prst="rightArrow">
              <a:avLst>
                <a:gd name="adj1" fmla="val 50000"/>
                <a:gd name="adj2" fmla="val 108709"/>
              </a:avLst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27912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D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A4B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408296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3463" y="172752"/>
            <a:ext cx="17941074" cy="9941496"/>
            <a:chOff x="0" y="0"/>
            <a:chExt cx="4725221" cy="26183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25221" cy="2618336"/>
            </a:xfrm>
            <a:custGeom>
              <a:avLst/>
              <a:gdLst/>
              <a:ahLst/>
              <a:cxnLst/>
              <a:rect l="l" t="t" r="r" b="b"/>
              <a:pathLst>
                <a:path w="4725221" h="2618336">
                  <a:moveTo>
                    <a:pt x="0" y="0"/>
                  </a:moveTo>
                  <a:lnTo>
                    <a:pt x="4725221" y="0"/>
                  </a:lnTo>
                  <a:lnTo>
                    <a:pt x="4725221" y="2618336"/>
                  </a:lnTo>
                  <a:lnTo>
                    <a:pt x="0" y="2618336"/>
                  </a:lnTo>
                  <a:close/>
                </a:path>
              </a:pathLst>
            </a:custGeom>
            <a:solidFill>
              <a:srgbClr val="FAF8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4725221" cy="2618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948547" y="2990852"/>
            <a:ext cx="16390906" cy="0"/>
          </a:xfrm>
          <a:prstGeom prst="line">
            <a:avLst/>
          </a:prstGeom>
          <a:ln w="9525" cap="flat">
            <a:solidFill>
              <a:srgbClr val="867C6E">
                <a:alpha val="52941"/>
              </a:srgbClr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2412730" y="1435926"/>
            <a:ext cx="13462540" cy="847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6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901" b="0" i="0" u="none" strike="noStrike" kern="1200" cap="none" spc="-586" normalizeH="0" baseline="0" noProof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모바일</a:t>
            </a:r>
            <a:r>
              <a:rPr kumimoji="0" lang="ko-KR" altLang="en-US" sz="6901" b="0" i="0" u="none" strike="noStrike" kern="1200" cap="none" spc="-586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 보안 대응 조치 및 재테스트 결과</a:t>
            </a:r>
            <a:endParaRPr kumimoji="0" lang="en-US" altLang="ko-KR" sz="6901" b="0" i="0" u="none" strike="noStrike" kern="1200" cap="none" spc="-586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086784" y="1139889"/>
            <a:ext cx="4114432" cy="140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Detailed </a:t>
            </a:r>
            <a:r>
              <a:rPr kumimoji="0" lang="en-US" sz="1232" b="1" i="0" u="none" strike="noStrike" kern="1200" cap="none" spc="146" normalizeH="0" baseline="0" noProof="0" dirty="0" err="1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Vulenerability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52A4BA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Analysis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9891" y="4174530"/>
            <a:ext cx="8826109" cy="816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결제 시 일회용 토큰 생성 및 검증 로직 추가</a:t>
            </a:r>
            <a:endParaRPr kumimoji="0" lang="en-US" altLang="ko-KR" sz="2416" b="0" i="0" u="none" strike="noStrike" kern="1200" cap="none" spc="-4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결제 버튼 클릭 시에만 결제 프로세스 실행하도록 제한</a:t>
            </a:r>
            <a:endParaRPr kumimoji="0" lang="en-US" altLang="ko-KR" sz="2416" b="0" i="0" u="none" strike="noStrike" kern="1200" cap="none" spc="-4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72183" y="6265937"/>
            <a:ext cx="8769090" cy="393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외부에서 결제 승인 요청 재전송 시도</a:t>
            </a:r>
            <a:endParaRPr kumimoji="0" lang="en-US" sz="2416" b="0" i="0" u="none" strike="noStrike" kern="1200" cap="none" spc="-4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25356" y="8441730"/>
            <a:ext cx="6747044" cy="816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비정상 결제 요청 차단 확인</a:t>
            </a:r>
            <a:endParaRPr lang="en-US" altLang="ko-KR" sz="2416" spc="-4" dirty="0">
              <a:solidFill>
                <a:srgbClr val="231F20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“</a:t>
            </a:r>
            <a:r>
              <a:rPr kumimoji="0" lang="ko-KR" alt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결제 요청 없음</a:t>
            </a:r>
            <a:r>
              <a:rPr kumimoji="0" lang="en-US" altLang="ko-KR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＂</a:t>
            </a:r>
            <a:r>
              <a:rPr kumimoji="0" lang="ko-KR" alt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오류 메시지 출력</a:t>
            </a:r>
            <a:endParaRPr kumimoji="0" lang="en-US" sz="2416" b="0" i="0" u="none" strike="noStrike" kern="1200" cap="none" spc="-4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1025356" y="3162300"/>
            <a:ext cx="1870244" cy="850248"/>
            <a:chOff x="0" y="0"/>
            <a:chExt cx="492575" cy="22393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92575" cy="223934"/>
            </a:xfrm>
            <a:custGeom>
              <a:avLst/>
              <a:gdLst/>
              <a:ahLst/>
              <a:cxnLst/>
              <a:rect l="l" t="t" r="r" b="b"/>
              <a:pathLst>
                <a:path w="492575" h="223934">
                  <a:moveTo>
                    <a:pt x="111967" y="0"/>
                  </a:moveTo>
                  <a:lnTo>
                    <a:pt x="380608" y="0"/>
                  </a:lnTo>
                  <a:cubicBezTo>
                    <a:pt x="410303" y="0"/>
                    <a:pt x="438782" y="11796"/>
                    <a:pt x="459780" y="32794"/>
                  </a:cubicBezTo>
                  <a:cubicBezTo>
                    <a:pt x="480778" y="53792"/>
                    <a:pt x="492575" y="82271"/>
                    <a:pt x="492575" y="111967"/>
                  </a:cubicBezTo>
                  <a:lnTo>
                    <a:pt x="492575" y="111967"/>
                  </a:lnTo>
                  <a:cubicBezTo>
                    <a:pt x="492575" y="141662"/>
                    <a:pt x="480778" y="170141"/>
                    <a:pt x="459780" y="191139"/>
                  </a:cubicBezTo>
                  <a:cubicBezTo>
                    <a:pt x="438782" y="212137"/>
                    <a:pt x="410303" y="223934"/>
                    <a:pt x="380608" y="223934"/>
                  </a:cubicBezTo>
                  <a:lnTo>
                    <a:pt x="111967" y="223934"/>
                  </a:lnTo>
                  <a:cubicBezTo>
                    <a:pt x="82271" y="223934"/>
                    <a:pt x="53792" y="212137"/>
                    <a:pt x="32794" y="191139"/>
                  </a:cubicBezTo>
                  <a:cubicBezTo>
                    <a:pt x="11796" y="170141"/>
                    <a:pt x="0" y="141662"/>
                    <a:pt x="0" y="111967"/>
                  </a:cubicBezTo>
                  <a:lnTo>
                    <a:pt x="0" y="111967"/>
                  </a:lnTo>
                  <a:cubicBezTo>
                    <a:pt x="0" y="82271"/>
                    <a:pt x="11796" y="53792"/>
                    <a:pt x="32794" y="32794"/>
                  </a:cubicBezTo>
                  <a:cubicBezTo>
                    <a:pt x="53792" y="11796"/>
                    <a:pt x="82271" y="0"/>
                    <a:pt x="111967" y="0"/>
                  </a:cubicBezTo>
                  <a:close/>
                </a:path>
              </a:pathLst>
            </a:custGeom>
            <a:solidFill>
              <a:srgbClr val="FF6D2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492575" cy="2239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16627" y="5263388"/>
            <a:ext cx="1870244" cy="850248"/>
            <a:chOff x="0" y="0"/>
            <a:chExt cx="492575" cy="22393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92575" cy="223934"/>
            </a:xfrm>
            <a:custGeom>
              <a:avLst/>
              <a:gdLst/>
              <a:ahLst/>
              <a:cxnLst/>
              <a:rect l="l" t="t" r="r" b="b"/>
              <a:pathLst>
                <a:path w="492575" h="223934">
                  <a:moveTo>
                    <a:pt x="111967" y="0"/>
                  </a:moveTo>
                  <a:lnTo>
                    <a:pt x="380608" y="0"/>
                  </a:lnTo>
                  <a:cubicBezTo>
                    <a:pt x="410303" y="0"/>
                    <a:pt x="438782" y="11796"/>
                    <a:pt x="459780" y="32794"/>
                  </a:cubicBezTo>
                  <a:cubicBezTo>
                    <a:pt x="480778" y="53792"/>
                    <a:pt x="492575" y="82271"/>
                    <a:pt x="492575" y="111967"/>
                  </a:cubicBezTo>
                  <a:lnTo>
                    <a:pt x="492575" y="111967"/>
                  </a:lnTo>
                  <a:cubicBezTo>
                    <a:pt x="492575" y="141662"/>
                    <a:pt x="480778" y="170141"/>
                    <a:pt x="459780" y="191139"/>
                  </a:cubicBezTo>
                  <a:cubicBezTo>
                    <a:pt x="438782" y="212137"/>
                    <a:pt x="410303" y="223934"/>
                    <a:pt x="380608" y="223934"/>
                  </a:cubicBezTo>
                  <a:lnTo>
                    <a:pt x="111967" y="223934"/>
                  </a:lnTo>
                  <a:cubicBezTo>
                    <a:pt x="82271" y="223934"/>
                    <a:pt x="53792" y="212137"/>
                    <a:pt x="32794" y="191139"/>
                  </a:cubicBezTo>
                  <a:cubicBezTo>
                    <a:pt x="11796" y="170141"/>
                    <a:pt x="0" y="141662"/>
                    <a:pt x="0" y="111967"/>
                  </a:cubicBezTo>
                  <a:lnTo>
                    <a:pt x="0" y="111967"/>
                  </a:lnTo>
                  <a:cubicBezTo>
                    <a:pt x="0" y="82271"/>
                    <a:pt x="11796" y="53792"/>
                    <a:pt x="32794" y="32794"/>
                  </a:cubicBezTo>
                  <a:cubicBezTo>
                    <a:pt x="53792" y="11796"/>
                    <a:pt x="82271" y="0"/>
                    <a:pt x="111967" y="0"/>
                  </a:cubicBezTo>
                  <a:close/>
                </a:path>
              </a:pathLst>
            </a:custGeom>
            <a:solidFill>
              <a:srgbClr val="52A4BA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492575" cy="2239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16627" y="7417452"/>
            <a:ext cx="1870244" cy="850248"/>
            <a:chOff x="0" y="0"/>
            <a:chExt cx="492575" cy="22393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92575" cy="223934"/>
            </a:xfrm>
            <a:custGeom>
              <a:avLst/>
              <a:gdLst/>
              <a:ahLst/>
              <a:cxnLst/>
              <a:rect l="l" t="t" r="r" b="b"/>
              <a:pathLst>
                <a:path w="492575" h="223934">
                  <a:moveTo>
                    <a:pt x="111967" y="0"/>
                  </a:moveTo>
                  <a:lnTo>
                    <a:pt x="380608" y="0"/>
                  </a:lnTo>
                  <a:cubicBezTo>
                    <a:pt x="410303" y="0"/>
                    <a:pt x="438782" y="11796"/>
                    <a:pt x="459780" y="32794"/>
                  </a:cubicBezTo>
                  <a:cubicBezTo>
                    <a:pt x="480778" y="53792"/>
                    <a:pt x="492575" y="82271"/>
                    <a:pt x="492575" y="111967"/>
                  </a:cubicBezTo>
                  <a:lnTo>
                    <a:pt x="492575" y="111967"/>
                  </a:lnTo>
                  <a:cubicBezTo>
                    <a:pt x="492575" y="141662"/>
                    <a:pt x="480778" y="170141"/>
                    <a:pt x="459780" y="191139"/>
                  </a:cubicBezTo>
                  <a:cubicBezTo>
                    <a:pt x="438782" y="212137"/>
                    <a:pt x="410303" y="223934"/>
                    <a:pt x="380608" y="223934"/>
                  </a:cubicBezTo>
                  <a:lnTo>
                    <a:pt x="111967" y="223934"/>
                  </a:lnTo>
                  <a:cubicBezTo>
                    <a:pt x="82271" y="223934"/>
                    <a:pt x="53792" y="212137"/>
                    <a:pt x="32794" y="191139"/>
                  </a:cubicBezTo>
                  <a:cubicBezTo>
                    <a:pt x="11796" y="170141"/>
                    <a:pt x="0" y="141662"/>
                    <a:pt x="0" y="111967"/>
                  </a:cubicBezTo>
                  <a:lnTo>
                    <a:pt x="0" y="111967"/>
                  </a:lnTo>
                  <a:cubicBezTo>
                    <a:pt x="0" y="82271"/>
                    <a:pt x="11796" y="53792"/>
                    <a:pt x="32794" y="32794"/>
                  </a:cubicBezTo>
                  <a:cubicBezTo>
                    <a:pt x="53792" y="11796"/>
                    <a:pt x="82271" y="0"/>
                    <a:pt x="111967" y="0"/>
                  </a:cubicBezTo>
                  <a:close/>
                </a:path>
              </a:pathLst>
            </a:custGeom>
            <a:solidFill>
              <a:srgbClr val="867C6E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0"/>
              <a:ext cx="492575" cy="2239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138575" y="3420960"/>
            <a:ext cx="1640726" cy="39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9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08" b="0" i="0" u="none" strike="noStrike" kern="1200" cap="none" spc="-189" normalizeH="0" baseline="0" noProof="0" dirty="0">
              <a:ln>
                <a:noFill/>
              </a:ln>
              <a:solidFill>
                <a:srgbClr val="FAF8F5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38575" y="5522048"/>
            <a:ext cx="1640726" cy="39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9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재테스트</a:t>
            </a:r>
            <a:endParaRPr kumimoji="0" lang="en-US" sz="3108" b="0" i="0" u="none" strike="noStrike" kern="1200" cap="none" spc="-189" normalizeH="0" baseline="0" noProof="0" dirty="0">
              <a:ln>
                <a:noFill/>
              </a:ln>
              <a:solidFill>
                <a:srgbClr val="FAF8F5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38575" y="7676112"/>
            <a:ext cx="1640726" cy="39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9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결과</a:t>
            </a:r>
            <a:endParaRPr kumimoji="0" lang="en-US" sz="3108" b="0" i="0" u="none" strike="noStrike" kern="1200" cap="none" spc="-189" normalizeH="0" baseline="0" noProof="0" dirty="0">
              <a:ln>
                <a:noFill/>
              </a:ln>
              <a:solidFill>
                <a:srgbClr val="FAF8F5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65DD4D64-D180-4141-AC05-DC4B99863890}"/>
              </a:ext>
            </a:extLst>
          </p:cNvPr>
          <p:cNvSpPr txBox="1"/>
          <p:nvPr/>
        </p:nvSpPr>
        <p:spPr>
          <a:xfrm>
            <a:off x="5604554" y="2550350"/>
            <a:ext cx="7078892" cy="261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spc="-77" dirty="0">
                <a:solidFill>
                  <a:prstClr val="black">
                    <a:alpha val="76863"/>
                  </a:prstClr>
                </a:solidFill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Exported Activity (</a:t>
            </a:r>
            <a:r>
              <a:rPr lang="ko-KR" altLang="en-US" sz="2800" b="1" spc="-77" dirty="0">
                <a:solidFill>
                  <a:prstClr val="black">
                    <a:alpha val="76863"/>
                  </a:prstClr>
                </a:solidFill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컴포넌트 노출</a:t>
            </a:r>
            <a:r>
              <a:rPr lang="en-US" altLang="ko-KR" sz="2800" b="1" spc="-77" dirty="0">
                <a:solidFill>
                  <a:prstClr val="black">
                    <a:alpha val="76863"/>
                  </a:prstClr>
                </a:solidFill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)</a:t>
            </a:r>
            <a:r>
              <a:rPr kumimoji="0" lang="en-US" sz="2800" b="1" i="0" u="none" strike="noStrike" kern="1200" cap="none" spc="-77" normalizeH="0" baseline="0" noProof="0" dirty="0">
                <a:ln>
                  <a:noFill/>
                </a:ln>
                <a:solidFill>
                  <a:prstClr val="black">
                    <a:alpha val="76863"/>
                  </a:prst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 </a:t>
            </a:r>
            <a:r>
              <a:rPr kumimoji="0" lang="en-US" sz="2800" b="1" i="0" u="none" strike="noStrike" kern="1200" cap="none" spc="-77" normalizeH="0" baseline="0" noProof="0" dirty="0">
                <a:ln>
                  <a:noFill/>
                </a:ln>
                <a:solidFill>
                  <a:srgbClr val="FF0000">
                    <a:alpha val="76863"/>
                  </a:srgb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(High)</a:t>
            </a:r>
          </a:p>
        </p:txBody>
      </p:sp>
      <p:sp>
        <p:nvSpPr>
          <p:cNvPr id="34" name="TextBox 27">
            <a:extLst>
              <a:ext uri="{FF2B5EF4-FFF2-40B4-BE49-F238E27FC236}">
                <a16:creationId xmlns:a16="http://schemas.microsoft.com/office/drawing/2014/main" id="{6E2AE3C7-2517-4305-B74E-BE0190201A56}"/>
              </a:ext>
            </a:extLst>
          </p:cNvPr>
          <p:cNvSpPr txBox="1"/>
          <p:nvPr/>
        </p:nvSpPr>
        <p:spPr>
          <a:xfrm>
            <a:off x="1138575" y="3384095"/>
            <a:ext cx="1640726" cy="39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9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대응 조치</a:t>
            </a:r>
            <a:endParaRPr kumimoji="0" lang="en-US" sz="3108" b="0" i="0" u="none" strike="noStrike" kern="1200" cap="none" spc="-189" normalizeH="0" baseline="0" noProof="0" dirty="0">
              <a:ln>
                <a:noFill/>
              </a:ln>
              <a:solidFill>
                <a:srgbClr val="FAF8F5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B545670-97CC-4AD6-B2CD-58C692DA4314}"/>
              </a:ext>
            </a:extLst>
          </p:cNvPr>
          <p:cNvGrpSpPr/>
          <p:nvPr/>
        </p:nvGrpSpPr>
        <p:grpSpPr>
          <a:xfrm>
            <a:off x="9520575" y="4533900"/>
            <a:ext cx="7243425" cy="3505200"/>
            <a:chOff x="9520575" y="4533900"/>
            <a:chExt cx="7243425" cy="350520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1B7503D-6CD5-493D-BADF-9127409C5326}"/>
                </a:ext>
              </a:extLst>
            </p:cNvPr>
            <p:cNvSpPr txBox="1"/>
            <p:nvPr/>
          </p:nvSpPr>
          <p:spPr>
            <a:xfrm>
              <a:off x="12263775" y="4533900"/>
              <a:ext cx="18702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⚠ 코드 수정 전</a:t>
              </a: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43144EF8-6399-45A7-A52F-EDE6C46B18F4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9520575" y="5015960"/>
              <a:ext cx="7243425" cy="2268549"/>
            </a:xfrm>
            <a:prstGeom prst="rect">
              <a:avLst/>
            </a:prstGeom>
            <a:ln w="28575">
              <a:solidFill>
                <a:srgbClr val="7ED6C2"/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4DA2F9-5B11-4220-949F-2A46F4D81E48}"/>
                </a:ext>
              </a:extLst>
            </p:cNvPr>
            <p:cNvSpPr txBox="1"/>
            <p:nvPr/>
          </p:nvSpPr>
          <p:spPr>
            <a:xfrm>
              <a:off x="9977775" y="7392769"/>
              <a:ext cx="652342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⚠ 외부에서 결제 승인 요청이 가능하여 강제 결제 취약점 존재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.</a:t>
              </a:r>
              <a:b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</a:b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⚠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status=success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값만으로 결제 승인 처리됨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.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62904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D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A4B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408296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3463" y="172752"/>
            <a:ext cx="17941074" cy="9941496"/>
            <a:chOff x="0" y="0"/>
            <a:chExt cx="4725221" cy="26183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25221" cy="2618336"/>
            </a:xfrm>
            <a:custGeom>
              <a:avLst/>
              <a:gdLst/>
              <a:ahLst/>
              <a:cxnLst/>
              <a:rect l="l" t="t" r="r" b="b"/>
              <a:pathLst>
                <a:path w="4725221" h="2618336">
                  <a:moveTo>
                    <a:pt x="0" y="0"/>
                  </a:moveTo>
                  <a:lnTo>
                    <a:pt x="4725221" y="0"/>
                  </a:lnTo>
                  <a:lnTo>
                    <a:pt x="4725221" y="2618336"/>
                  </a:lnTo>
                  <a:lnTo>
                    <a:pt x="0" y="2618336"/>
                  </a:lnTo>
                  <a:close/>
                </a:path>
              </a:pathLst>
            </a:custGeom>
            <a:solidFill>
              <a:srgbClr val="FAF8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4725221" cy="2618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948547" y="2990852"/>
            <a:ext cx="16390906" cy="0"/>
          </a:xfrm>
          <a:prstGeom prst="line">
            <a:avLst/>
          </a:prstGeom>
          <a:ln w="9525" cap="flat">
            <a:solidFill>
              <a:srgbClr val="867C6E">
                <a:alpha val="52941"/>
              </a:srgbClr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2412730" y="1435926"/>
            <a:ext cx="13462540" cy="847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6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901" b="0" i="0" u="none" strike="noStrike" kern="1200" cap="none" spc="-586" normalizeH="0" baseline="0" noProof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모바일</a:t>
            </a:r>
            <a:r>
              <a:rPr kumimoji="0" lang="ko-KR" altLang="en-US" sz="6901" b="0" i="0" u="none" strike="noStrike" kern="1200" cap="none" spc="-586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 보안 대응 조치 및 재테스트 결과</a:t>
            </a:r>
            <a:endParaRPr kumimoji="0" lang="en-US" altLang="ko-KR" sz="6901" b="0" i="0" u="none" strike="noStrike" kern="1200" cap="none" spc="-586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086784" y="1139889"/>
            <a:ext cx="4114432" cy="140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Detailed </a:t>
            </a:r>
            <a:r>
              <a:rPr kumimoji="0" lang="en-US" sz="1232" b="1" i="0" u="none" strike="noStrike" kern="1200" cap="none" spc="146" normalizeH="0" baseline="0" noProof="0" dirty="0" err="1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Vulenerability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52A4BA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Analysis</a:t>
            </a: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65DD4D64-D180-4141-AC05-DC4B99863890}"/>
              </a:ext>
            </a:extLst>
          </p:cNvPr>
          <p:cNvSpPr txBox="1"/>
          <p:nvPr/>
        </p:nvSpPr>
        <p:spPr>
          <a:xfrm>
            <a:off x="5604554" y="2550350"/>
            <a:ext cx="7078892" cy="261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77" normalizeH="0" baseline="0" noProof="0" dirty="0">
                <a:ln>
                  <a:noFill/>
                </a:ln>
                <a:solidFill>
                  <a:prstClr val="black">
                    <a:alpha val="76863"/>
                  </a:prst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Exported Activity (</a:t>
            </a:r>
            <a:r>
              <a:rPr kumimoji="0" lang="ko-KR" altLang="en-US" sz="2800" b="1" i="0" u="none" strike="noStrike" kern="1200" cap="none" spc="-77" normalizeH="0" baseline="0" noProof="0" dirty="0">
                <a:ln>
                  <a:noFill/>
                </a:ln>
                <a:solidFill>
                  <a:prstClr val="black">
                    <a:alpha val="76863"/>
                  </a:prst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컴포넌트 노출</a:t>
            </a:r>
            <a:r>
              <a:rPr kumimoji="0" lang="en-US" altLang="ko-KR" sz="2800" b="1" i="0" u="none" strike="noStrike" kern="1200" cap="none" spc="-77" normalizeH="0" baseline="0" noProof="0" dirty="0">
                <a:ln>
                  <a:noFill/>
                </a:ln>
                <a:solidFill>
                  <a:prstClr val="black">
                    <a:alpha val="76863"/>
                  </a:prst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)</a:t>
            </a:r>
            <a:r>
              <a:rPr kumimoji="0" lang="en-US" sz="2800" b="1" i="0" u="none" strike="noStrike" kern="1200" cap="none" spc="-77" normalizeH="0" baseline="0" noProof="0" dirty="0">
                <a:ln>
                  <a:noFill/>
                </a:ln>
                <a:solidFill>
                  <a:prstClr val="black">
                    <a:alpha val="76863"/>
                  </a:prst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 </a:t>
            </a:r>
            <a:r>
              <a:rPr kumimoji="0" lang="en-US" sz="2800" b="1" i="0" u="none" strike="noStrike" kern="1200" cap="none" spc="-77" normalizeH="0" baseline="0" noProof="0" dirty="0">
                <a:ln>
                  <a:noFill/>
                </a:ln>
                <a:solidFill>
                  <a:srgbClr val="FF0000">
                    <a:alpha val="76863"/>
                  </a:srgb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(High)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D3E5729-D975-4EF6-B2B1-DC10EDC98DA3}"/>
              </a:ext>
            </a:extLst>
          </p:cNvPr>
          <p:cNvGrpSpPr/>
          <p:nvPr/>
        </p:nvGrpSpPr>
        <p:grpSpPr>
          <a:xfrm>
            <a:off x="783662" y="3917120"/>
            <a:ext cx="16782303" cy="5783266"/>
            <a:chOff x="783662" y="3917120"/>
            <a:chExt cx="16782303" cy="5783266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577EA9BF-D85A-48E5-A30F-008F9685E7A7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783662" y="4436061"/>
              <a:ext cx="4702738" cy="4126016"/>
            </a:xfrm>
            <a:prstGeom prst="rect">
              <a:avLst/>
            </a:prstGeom>
            <a:ln w="28575">
              <a:solidFill>
                <a:srgbClr val="7ED6C2"/>
              </a:solidFill>
            </a:ln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0B188F68-AAED-4CA9-B634-6103B9F6B778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498538" y="4433232"/>
              <a:ext cx="4702738" cy="4126016"/>
            </a:xfrm>
            <a:prstGeom prst="rect">
              <a:avLst/>
            </a:prstGeom>
            <a:ln w="28575">
              <a:solidFill>
                <a:srgbClr val="7ED6C2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AC48F8D-7AEF-42B8-9220-8F2A069B6156}"/>
                </a:ext>
              </a:extLst>
            </p:cNvPr>
            <p:cNvSpPr txBox="1"/>
            <p:nvPr/>
          </p:nvSpPr>
          <p:spPr>
            <a:xfrm>
              <a:off x="2126559" y="8648700"/>
              <a:ext cx="701744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latin typeface="윤고딕 Medium" panose="020B0600000101010101" charset="-127"/>
                  <a:ea typeface="윤고딕 Medium" panose="020B0600000101010101" charset="-127"/>
                </a:rPr>
                <a:t>✅ 결제 시 일회용 토큰을 생성하여 결제 요청을 검증하도록 수정함</a:t>
              </a:r>
              <a:r>
                <a:rPr lang="en-US" altLang="ko-KR" dirty="0">
                  <a:latin typeface="윤고딕 Medium" panose="020B0600000101010101" charset="-127"/>
                  <a:ea typeface="윤고딕 Medium" panose="020B0600000101010101" charset="-127"/>
                </a:rPr>
                <a:t>.</a:t>
              </a:r>
              <a:br>
                <a:rPr lang="en-US" altLang="ko-KR" dirty="0">
                  <a:latin typeface="윤고딕 Medium" panose="020B0600000101010101" charset="-127"/>
                  <a:ea typeface="윤고딕 Medium" panose="020B0600000101010101" charset="-127"/>
                </a:rPr>
              </a:br>
              <a:r>
                <a:rPr lang="ko-KR" altLang="en-US" dirty="0">
                  <a:latin typeface="윤고딕 Medium" panose="020B0600000101010101" charset="-127"/>
                  <a:ea typeface="윤고딕 Medium" panose="020B0600000101010101" charset="-127"/>
                </a:rPr>
                <a:t>✅ 결제 버튼 클릭 시에만 결제 프로세스가 진행되도록 제한함</a:t>
              </a:r>
              <a:r>
                <a:rPr lang="en-US" altLang="ko-KR" dirty="0">
                  <a:latin typeface="윤고딕 Medium" panose="020B0600000101010101" charset="-127"/>
                  <a:ea typeface="윤고딕 Medium" panose="020B0600000101010101" charset="-127"/>
                </a:rPr>
                <a:t>.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84EE56-5D8B-4665-85B1-BD7BBE538256}"/>
                </a:ext>
              </a:extLst>
            </p:cNvPr>
            <p:cNvSpPr txBox="1"/>
            <p:nvPr/>
          </p:nvSpPr>
          <p:spPr>
            <a:xfrm>
              <a:off x="4419600" y="3917120"/>
              <a:ext cx="18702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⚠ 코드 수정 후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325E4C-3D96-44CF-96E1-4BCF8DFEEDC3}"/>
                </a:ext>
              </a:extLst>
            </p:cNvPr>
            <p:cNvSpPr txBox="1"/>
            <p:nvPr/>
          </p:nvSpPr>
          <p:spPr>
            <a:xfrm>
              <a:off x="11771244" y="9334500"/>
              <a:ext cx="5794721" cy="365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latin typeface="윤고딕 Medium" panose="020B0600000101010101" charset="-127"/>
                  <a:ea typeface="윤고딕 Medium" panose="020B0600000101010101" charset="-127"/>
                </a:rPr>
                <a:t>✅ 비정상 결제 요청 시 사진 </a:t>
              </a:r>
              <a:r>
                <a:rPr lang="ko-KR" altLang="en-US" dirty="0" err="1">
                  <a:latin typeface="윤고딕 Medium" panose="020B0600000101010101" charset="-127"/>
                  <a:ea typeface="윤고딕 Medium" panose="020B0600000101010101" charset="-127"/>
                </a:rPr>
                <a:t>처럼</a:t>
              </a:r>
              <a:r>
                <a:rPr lang="ko-KR" altLang="en-US" dirty="0">
                  <a:latin typeface="윤고딕 Medium" panose="020B0600000101010101" charset="-127"/>
                  <a:ea typeface="윤고딕 Medium" panose="020B0600000101010101" charset="-127"/>
                </a:rPr>
                <a:t> 메시지와 함께 차단됨</a:t>
              </a:r>
              <a:r>
                <a:rPr lang="en-US" altLang="ko-KR" dirty="0">
                  <a:latin typeface="윤고딕 Medium" panose="020B0600000101010101" charset="-127"/>
                  <a:ea typeface="윤고딕 Medium" panose="020B0600000101010101" charset="-127"/>
                </a:rPr>
                <a:t>.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94851D0-50BD-4702-A3AA-3D91D3993EEB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3070165" y="8115300"/>
              <a:ext cx="3432521" cy="1130395"/>
            </a:xfrm>
            <a:prstGeom prst="rect">
              <a:avLst/>
            </a:prstGeom>
            <a:ln w="28575">
              <a:solidFill>
                <a:srgbClr val="7ED6C2"/>
              </a:solidFill>
            </a:ln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72981C8B-1B73-4A35-A4DF-5C40FC6AC9C6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3030200" y="4927505"/>
              <a:ext cx="3481589" cy="1130395"/>
            </a:xfrm>
            <a:prstGeom prst="rect">
              <a:avLst/>
            </a:prstGeom>
            <a:ln w="28575">
              <a:solidFill>
                <a:srgbClr val="7ED6C2"/>
              </a:solidFill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17B33DA-42C9-46D6-BE6A-90ABDE8786EF}"/>
                </a:ext>
              </a:extLst>
            </p:cNvPr>
            <p:cNvSpPr txBox="1"/>
            <p:nvPr/>
          </p:nvSpPr>
          <p:spPr>
            <a:xfrm>
              <a:off x="13859470" y="4480892"/>
              <a:ext cx="18702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⚠ </a:t>
              </a:r>
              <a:r>
                <a:rPr lang="ko-KR" altLang="en-US" dirty="0">
                  <a:solidFill>
                    <a:prstClr val="black"/>
                  </a:solidFill>
                  <a:latin typeface="윤고딕 Medium" panose="020B0600000101010101" charset="-127"/>
                  <a:ea typeface="윤고딕 Medium" panose="020B0600000101010101" charset="-127"/>
                </a:rPr>
                <a:t>공격 재시도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</a:endParaRPr>
            </a:p>
          </p:txBody>
        </p:sp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A62D975B-EFF4-4CA2-8826-7AD72DC6BC70}"/>
                </a:ext>
              </a:extLst>
            </p:cNvPr>
            <p:cNvSpPr/>
            <p:nvPr/>
          </p:nvSpPr>
          <p:spPr>
            <a:xfrm>
              <a:off x="10668000" y="6184993"/>
              <a:ext cx="1524000" cy="406307"/>
            </a:xfrm>
            <a:prstGeom prst="rightArrow">
              <a:avLst>
                <a:gd name="adj1" fmla="val 50000"/>
                <a:gd name="adj2" fmla="val 108709"/>
              </a:avLst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화살표: 오른쪽 25">
              <a:extLst>
                <a:ext uri="{FF2B5EF4-FFF2-40B4-BE49-F238E27FC236}">
                  <a16:creationId xmlns:a16="http://schemas.microsoft.com/office/drawing/2014/main" id="{DEACA46B-EA99-4436-95D2-9E353107B9C7}"/>
                </a:ext>
              </a:extLst>
            </p:cNvPr>
            <p:cNvSpPr/>
            <p:nvPr/>
          </p:nvSpPr>
          <p:spPr>
            <a:xfrm rot="5400000">
              <a:off x="14145726" y="6919518"/>
              <a:ext cx="1223256" cy="406307"/>
            </a:xfrm>
            <a:prstGeom prst="rightArrow">
              <a:avLst>
                <a:gd name="adj1" fmla="val 50000"/>
                <a:gd name="adj2" fmla="val 108709"/>
              </a:avLst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09617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D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A4B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408296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3463" y="172752"/>
            <a:ext cx="17941074" cy="9941496"/>
            <a:chOff x="0" y="0"/>
            <a:chExt cx="4725221" cy="26183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25221" cy="2618336"/>
            </a:xfrm>
            <a:custGeom>
              <a:avLst/>
              <a:gdLst/>
              <a:ahLst/>
              <a:cxnLst/>
              <a:rect l="l" t="t" r="r" b="b"/>
              <a:pathLst>
                <a:path w="4725221" h="2618336">
                  <a:moveTo>
                    <a:pt x="0" y="0"/>
                  </a:moveTo>
                  <a:lnTo>
                    <a:pt x="4725221" y="0"/>
                  </a:lnTo>
                  <a:lnTo>
                    <a:pt x="4725221" y="2618336"/>
                  </a:lnTo>
                  <a:lnTo>
                    <a:pt x="0" y="2618336"/>
                  </a:lnTo>
                  <a:close/>
                </a:path>
              </a:pathLst>
            </a:custGeom>
            <a:solidFill>
              <a:srgbClr val="FAF8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4725221" cy="2618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948547" y="2990852"/>
            <a:ext cx="16390906" cy="0"/>
          </a:xfrm>
          <a:prstGeom prst="line">
            <a:avLst/>
          </a:prstGeom>
          <a:ln w="9525" cap="flat">
            <a:solidFill>
              <a:srgbClr val="867C6E">
                <a:alpha val="52941"/>
              </a:srgbClr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3670905" y="1435926"/>
            <a:ext cx="10946190" cy="847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6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901" b="0" i="0" u="none" strike="noStrike" kern="1200" cap="none" spc="-586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보안 이벤트 탐지 및 관제 결과</a:t>
            </a:r>
            <a:endParaRPr kumimoji="0" lang="en-US" sz="6901" b="0" i="0" u="none" strike="noStrike" kern="1200" cap="none" spc="-586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819992" y="1139889"/>
            <a:ext cx="4648016" cy="140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Security Event Detection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52A4BA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Monitoring Results</a:t>
            </a: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30CA0F8A-F405-4C18-8BC0-5B5FC73B21CF}"/>
              </a:ext>
            </a:extLst>
          </p:cNvPr>
          <p:cNvSpPr txBox="1"/>
          <p:nvPr/>
        </p:nvSpPr>
        <p:spPr>
          <a:xfrm>
            <a:off x="5798908" y="2471766"/>
            <a:ext cx="6690185" cy="26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77" normalizeH="0" baseline="0" noProof="0" dirty="0">
                <a:ln>
                  <a:noFill/>
                </a:ln>
                <a:solidFill>
                  <a:schemeClr val="tx1">
                    <a:alpha val="76863"/>
                  </a:scheme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Suricata (IDS)</a:t>
            </a: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FDCF4B90-7BCF-424D-BB5B-9C00E83D9651}"/>
              </a:ext>
            </a:extLst>
          </p:cNvPr>
          <p:cNvSpPr txBox="1"/>
          <p:nvPr/>
        </p:nvSpPr>
        <p:spPr>
          <a:xfrm>
            <a:off x="1079891" y="4174530"/>
            <a:ext cx="8064109" cy="816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Suricata</a:t>
            </a:r>
            <a:r>
              <a:rPr lang="ko-KR" altLang="en-US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를 네트워크 침입 방지 시스템</a:t>
            </a:r>
            <a:r>
              <a:rPr lang="en-US" altLang="ko-KR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(IDS)</a:t>
            </a:r>
            <a:r>
              <a:rPr lang="ko-KR" altLang="en-US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으로 구성</a:t>
            </a:r>
            <a:endParaRPr lang="en-US" altLang="ko-KR" sz="2416" spc="-4" dirty="0">
              <a:solidFill>
                <a:srgbClr val="231F20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비정상 트래픽 및 대량 요청 행위에 대한 탐지 수행</a:t>
            </a:r>
            <a:endParaRPr kumimoji="0" lang="en-US" sz="2416" b="0" i="0" u="none" strike="noStrike" kern="1200" cap="none" spc="-4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A95E83B6-76A0-42D4-8B51-9C7A219D9B7F}"/>
              </a:ext>
            </a:extLst>
          </p:cNvPr>
          <p:cNvSpPr txBox="1"/>
          <p:nvPr/>
        </p:nvSpPr>
        <p:spPr>
          <a:xfrm>
            <a:off x="1072182" y="6265937"/>
            <a:ext cx="7081217" cy="816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DDoS</a:t>
            </a:r>
            <a:r>
              <a:rPr lang="ko-KR" altLang="en-US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 공격을 가정한 다량의 패킷을 서버로 전송</a:t>
            </a:r>
            <a:endParaRPr lang="en-US" altLang="ko-KR" sz="2416" spc="-4" dirty="0">
              <a:solidFill>
                <a:srgbClr val="231F20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네트워크 트래픽 이상 징후 발생</a:t>
            </a:r>
            <a:endParaRPr kumimoji="0" lang="en-US" sz="2416" b="0" i="0" u="none" strike="noStrike" kern="1200" cap="none" spc="-4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68D3E4D1-F1CB-4ED9-A3FD-7CF32382E83F}"/>
              </a:ext>
            </a:extLst>
          </p:cNvPr>
          <p:cNvSpPr txBox="1"/>
          <p:nvPr/>
        </p:nvSpPr>
        <p:spPr>
          <a:xfrm>
            <a:off x="1025356" y="8441730"/>
            <a:ext cx="7933688" cy="816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대량 트래픽 공격 시도가 </a:t>
            </a:r>
            <a:r>
              <a:rPr lang="en-US" altLang="ko-KR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Suricata </a:t>
            </a:r>
            <a:r>
              <a:rPr lang="ko-KR" altLang="en-US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이벤트 로그로 탐지됨</a:t>
            </a:r>
            <a:endParaRPr lang="en-US" altLang="ko-KR" sz="2416" spc="-4" dirty="0">
              <a:solidFill>
                <a:srgbClr val="231F20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공격 유형 및 발생 시점 확인 가능</a:t>
            </a:r>
            <a:endParaRPr kumimoji="0" lang="en-US" sz="2416" b="0" i="0" u="none" strike="noStrike" kern="1200" cap="none" spc="-4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grpSp>
        <p:nvGrpSpPr>
          <p:cNvPr id="20" name="Group 17">
            <a:extLst>
              <a:ext uri="{FF2B5EF4-FFF2-40B4-BE49-F238E27FC236}">
                <a16:creationId xmlns:a16="http://schemas.microsoft.com/office/drawing/2014/main" id="{96A2351E-3A52-485B-A1AD-3DD9FAAD118F}"/>
              </a:ext>
            </a:extLst>
          </p:cNvPr>
          <p:cNvGrpSpPr/>
          <p:nvPr/>
        </p:nvGrpSpPr>
        <p:grpSpPr>
          <a:xfrm>
            <a:off x="1025356" y="3162300"/>
            <a:ext cx="1870244" cy="850248"/>
            <a:chOff x="0" y="0"/>
            <a:chExt cx="492575" cy="223934"/>
          </a:xfrm>
        </p:grpSpPr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1F32946F-48E7-496E-BCC9-EE2AEC130089}"/>
                </a:ext>
              </a:extLst>
            </p:cNvPr>
            <p:cNvSpPr/>
            <p:nvPr/>
          </p:nvSpPr>
          <p:spPr>
            <a:xfrm>
              <a:off x="0" y="0"/>
              <a:ext cx="492575" cy="223934"/>
            </a:xfrm>
            <a:custGeom>
              <a:avLst/>
              <a:gdLst/>
              <a:ahLst/>
              <a:cxnLst/>
              <a:rect l="l" t="t" r="r" b="b"/>
              <a:pathLst>
                <a:path w="492575" h="223934">
                  <a:moveTo>
                    <a:pt x="111967" y="0"/>
                  </a:moveTo>
                  <a:lnTo>
                    <a:pt x="380608" y="0"/>
                  </a:lnTo>
                  <a:cubicBezTo>
                    <a:pt x="410303" y="0"/>
                    <a:pt x="438782" y="11796"/>
                    <a:pt x="459780" y="32794"/>
                  </a:cubicBezTo>
                  <a:cubicBezTo>
                    <a:pt x="480778" y="53792"/>
                    <a:pt x="492575" y="82271"/>
                    <a:pt x="492575" y="111967"/>
                  </a:cubicBezTo>
                  <a:lnTo>
                    <a:pt x="492575" y="111967"/>
                  </a:lnTo>
                  <a:cubicBezTo>
                    <a:pt x="492575" y="141662"/>
                    <a:pt x="480778" y="170141"/>
                    <a:pt x="459780" y="191139"/>
                  </a:cubicBezTo>
                  <a:cubicBezTo>
                    <a:pt x="438782" y="212137"/>
                    <a:pt x="410303" y="223934"/>
                    <a:pt x="380608" y="223934"/>
                  </a:cubicBezTo>
                  <a:lnTo>
                    <a:pt x="111967" y="223934"/>
                  </a:lnTo>
                  <a:cubicBezTo>
                    <a:pt x="82271" y="223934"/>
                    <a:pt x="53792" y="212137"/>
                    <a:pt x="32794" y="191139"/>
                  </a:cubicBezTo>
                  <a:cubicBezTo>
                    <a:pt x="11796" y="170141"/>
                    <a:pt x="0" y="141662"/>
                    <a:pt x="0" y="111967"/>
                  </a:cubicBezTo>
                  <a:lnTo>
                    <a:pt x="0" y="111967"/>
                  </a:lnTo>
                  <a:cubicBezTo>
                    <a:pt x="0" y="82271"/>
                    <a:pt x="11796" y="53792"/>
                    <a:pt x="32794" y="32794"/>
                  </a:cubicBezTo>
                  <a:cubicBezTo>
                    <a:pt x="53792" y="11796"/>
                    <a:pt x="82271" y="0"/>
                    <a:pt x="111967" y="0"/>
                  </a:cubicBezTo>
                  <a:close/>
                </a:path>
              </a:pathLst>
            </a:custGeom>
            <a:solidFill>
              <a:srgbClr val="FF6D2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TextBox 19">
              <a:extLst>
                <a:ext uri="{FF2B5EF4-FFF2-40B4-BE49-F238E27FC236}">
                  <a16:creationId xmlns:a16="http://schemas.microsoft.com/office/drawing/2014/main" id="{958597C5-8C89-40ED-8651-D082AC3BE6B0}"/>
                </a:ext>
              </a:extLst>
            </p:cNvPr>
            <p:cNvSpPr txBox="1"/>
            <p:nvPr/>
          </p:nvSpPr>
          <p:spPr>
            <a:xfrm>
              <a:off x="0" y="0"/>
              <a:ext cx="492575" cy="2239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3" name="Group 20">
            <a:extLst>
              <a:ext uri="{FF2B5EF4-FFF2-40B4-BE49-F238E27FC236}">
                <a16:creationId xmlns:a16="http://schemas.microsoft.com/office/drawing/2014/main" id="{1C08EE3A-01E3-4E7E-9749-0B1B428C1BF0}"/>
              </a:ext>
            </a:extLst>
          </p:cNvPr>
          <p:cNvGrpSpPr/>
          <p:nvPr/>
        </p:nvGrpSpPr>
        <p:grpSpPr>
          <a:xfrm>
            <a:off x="990600" y="5263388"/>
            <a:ext cx="2488573" cy="850248"/>
            <a:chOff x="0" y="0"/>
            <a:chExt cx="492575" cy="223934"/>
          </a:xfrm>
        </p:grpSpPr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C4890684-9570-4793-A852-75B1FDFE7753}"/>
                </a:ext>
              </a:extLst>
            </p:cNvPr>
            <p:cNvSpPr/>
            <p:nvPr/>
          </p:nvSpPr>
          <p:spPr>
            <a:xfrm>
              <a:off x="0" y="0"/>
              <a:ext cx="492575" cy="223934"/>
            </a:xfrm>
            <a:custGeom>
              <a:avLst/>
              <a:gdLst/>
              <a:ahLst/>
              <a:cxnLst/>
              <a:rect l="l" t="t" r="r" b="b"/>
              <a:pathLst>
                <a:path w="492575" h="223934">
                  <a:moveTo>
                    <a:pt x="111967" y="0"/>
                  </a:moveTo>
                  <a:lnTo>
                    <a:pt x="380608" y="0"/>
                  </a:lnTo>
                  <a:cubicBezTo>
                    <a:pt x="410303" y="0"/>
                    <a:pt x="438782" y="11796"/>
                    <a:pt x="459780" y="32794"/>
                  </a:cubicBezTo>
                  <a:cubicBezTo>
                    <a:pt x="480778" y="53792"/>
                    <a:pt x="492575" y="82271"/>
                    <a:pt x="492575" y="111967"/>
                  </a:cubicBezTo>
                  <a:lnTo>
                    <a:pt x="492575" y="111967"/>
                  </a:lnTo>
                  <a:cubicBezTo>
                    <a:pt x="492575" y="141662"/>
                    <a:pt x="480778" y="170141"/>
                    <a:pt x="459780" y="191139"/>
                  </a:cubicBezTo>
                  <a:cubicBezTo>
                    <a:pt x="438782" y="212137"/>
                    <a:pt x="410303" y="223934"/>
                    <a:pt x="380608" y="223934"/>
                  </a:cubicBezTo>
                  <a:lnTo>
                    <a:pt x="111967" y="223934"/>
                  </a:lnTo>
                  <a:cubicBezTo>
                    <a:pt x="82271" y="223934"/>
                    <a:pt x="53792" y="212137"/>
                    <a:pt x="32794" y="191139"/>
                  </a:cubicBezTo>
                  <a:cubicBezTo>
                    <a:pt x="11796" y="170141"/>
                    <a:pt x="0" y="141662"/>
                    <a:pt x="0" y="111967"/>
                  </a:cubicBezTo>
                  <a:lnTo>
                    <a:pt x="0" y="111967"/>
                  </a:lnTo>
                  <a:cubicBezTo>
                    <a:pt x="0" y="82271"/>
                    <a:pt x="11796" y="53792"/>
                    <a:pt x="32794" y="32794"/>
                  </a:cubicBezTo>
                  <a:cubicBezTo>
                    <a:pt x="53792" y="11796"/>
                    <a:pt x="82271" y="0"/>
                    <a:pt x="111967" y="0"/>
                  </a:cubicBezTo>
                  <a:close/>
                </a:path>
              </a:pathLst>
            </a:custGeom>
            <a:solidFill>
              <a:srgbClr val="52A4BA"/>
            </a:solidFill>
          </p:spPr>
        </p:sp>
        <p:sp>
          <p:nvSpPr>
            <p:cNvPr id="25" name="TextBox 22">
              <a:extLst>
                <a:ext uri="{FF2B5EF4-FFF2-40B4-BE49-F238E27FC236}">
                  <a16:creationId xmlns:a16="http://schemas.microsoft.com/office/drawing/2014/main" id="{63763689-A767-48A3-8590-304F0C9D0BFD}"/>
                </a:ext>
              </a:extLst>
            </p:cNvPr>
            <p:cNvSpPr txBox="1"/>
            <p:nvPr/>
          </p:nvSpPr>
          <p:spPr>
            <a:xfrm>
              <a:off x="0" y="0"/>
              <a:ext cx="492575" cy="2239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6" name="Group 23">
            <a:extLst>
              <a:ext uri="{FF2B5EF4-FFF2-40B4-BE49-F238E27FC236}">
                <a16:creationId xmlns:a16="http://schemas.microsoft.com/office/drawing/2014/main" id="{AF905C54-88A3-461B-8652-7C2B0AEAA609}"/>
              </a:ext>
            </a:extLst>
          </p:cNvPr>
          <p:cNvGrpSpPr/>
          <p:nvPr/>
        </p:nvGrpSpPr>
        <p:grpSpPr>
          <a:xfrm>
            <a:off x="1016627" y="7417452"/>
            <a:ext cx="1870244" cy="850248"/>
            <a:chOff x="0" y="0"/>
            <a:chExt cx="492575" cy="223934"/>
          </a:xfrm>
        </p:grpSpPr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674A2815-2C83-41BA-AA24-D3AD0E0874BB}"/>
                </a:ext>
              </a:extLst>
            </p:cNvPr>
            <p:cNvSpPr/>
            <p:nvPr/>
          </p:nvSpPr>
          <p:spPr>
            <a:xfrm>
              <a:off x="0" y="0"/>
              <a:ext cx="492575" cy="223934"/>
            </a:xfrm>
            <a:custGeom>
              <a:avLst/>
              <a:gdLst/>
              <a:ahLst/>
              <a:cxnLst/>
              <a:rect l="l" t="t" r="r" b="b"/>
              <a:pathLst>
                <a:path w="492575" h="223934">
                  <a:moveTo>
                    <a:pt x="111967" y="0"/>
                  </a:moveTo>
                  <a:lnTo>
                    <a:pt x="380608" y="0"/>
                  </a:lnTo>
                  <a:cubicBezTo>
                    <a:pt x="410303" y="0"/>
                    <a:pt x="438782" y="11796"/>
                    <a:pt x="459780" y="32794"/>
                  </a:cubicBezTo>
                  <a:cubicBezTo>
                    <a:pt x="480778" y="53792"/>
                    <a:pt x="492575" y="82271"/>
                    <a:pt x="492575" y="111967"/>
                  </a:cubicBezTo>
                  <a:lnTo>
                    <a:pt x="492575" y="111967"/>
                  </a:lnTo>
                  <a:cubicBezTo>
                    <a:pt x="492575" y="141662"/>
                    <a:pt x="480778" y="170141"/>
                    <a:pt x="459780" y="191139"/>
                  </a:cubicBezTo>
                  <a:cubicBezTo>
                    <a:pt x="438782" y="212137"/>
                    <a:pt x="410303" y="223934"/>
                    <a:pt x="380608" y="223934"/>
                  </a:cubicBezTo>
                  <a:lnTo>
                    <a:pt x="111967" y="223934"/>
                  </a:lnTo>
                  <a:cubicBezTo>
                    <a:pt x="82271" y="223934"/>
                    <a:pt x="53792" y="212137"/>
                    <a:pt x="32794" y="191139"/>
                  </a:cubicBezTo>
                  <a:cubicBezTo>
                    <a:pt x="11796" y="170141"/>
                    <a:pt x="0" y="141662"/>
                    <a:pt x="0" y="111967"/>
                  </a:cubicBezTo>
                  <a:lnTo>
                    <a:pt x="0" y="111967"/>
                  </a:lnTo>
                  <a:cubicBezTo>
                    <a:pt x="0" y="82271"/>
                    <a:pt x="11796" y="53792"/>
                    <a:pt x="32794" y="32794"/>
                  </a:cubicBezTo>
                  <a:cubicBezTo>
                    <a:pt x="53792" y="11796"/>
                    <a:pt x="82271" y="0"/>
                    <a:pt x="111967" y="0"/>
                  </a:cubicBezTo>
                  <a:close/>
                </a:path>
              </a:pathLst>
            </a:custGeom>
            <a:solidFill>
              <a:srgbClr val="867C6E"/>
            </a:solidFill>
          </p:spPr>
        </p:sp>
        <p:sp>
          <p:nvSpPr>
            <p:cNvPr id="30" name="TextBox 25">
              <a:extLst>
                <a:ext uri="{FF2B5EF4-FFF2-40B4-BE49-F238E27FC236}">
                  <a16:creationId xmlns:a16="http://schemas.microsoft.com/office/drawing/2014/main" id="{3453F31B-6D42-46EF-B683-60485AC75C49}"/>
                </a:ext>
              </a:extLst>
            </p:cNvPr>
            <p:cNvSpPr txBox="1"/>
            <p:nvPr/>
          </p:nvSpPr>
          <p:spPr>
            <a:xfrm>
              <a:off x="0" y="0"/>
              <a:ext cx="492575" cy="2239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1" name="TextBox 26">
            <a:extLst>
              <a:ext uri="{FF2B5EF4-FFF2-40B4-BE49-F238E27FC236}">
                <a16:creationId xmlns:a16="http://schemas.microsoft.com/office/drawing/2014/main" id="{E1E63F18-D96D-4617-8D85-27928CA90F89}"/>
              </a:ext>
            </a:extLst>
          </p:cNvPr>
          <p:cNvSpPr txBox="1"/>
          <p:nvPr/>
        </p:nvSpPr>
        <p:spPr>
          <a:xfrm>
            <a:off x="1138575" y="3420960"/>
            <a:ext cx="1640726" cy="39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9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08" b="0" i="0" u="none" strike="noStrike" kern="1200" cap="none" spc="-189" normalizeH="0" baseline="0" noProof="0" dirty="0">
              <a:ln>
                <a:noFill/>
              </a:ln>
              <a:solidFill>
                <a:srgbClr val="FAF8F5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32" name="TextBox 27">
            <a:extLst>
              <a:ext uri="{FF2B5EF4-FFF2-40B4-BE49-F238E27FC236}">
                <a16:creationId xmlns:a16="http://schemas.microsoft.com/office/drawing/2014/main" id="{C624ECB1-0C30-4EE3-8DC0-D4416CEB032B}"/>
              </a:ext>
            </a:extLst>
          </p:cNvPr>
          <p:cNvSpPr txBox="1"/>
          <p:nvPr/>
        </p:nvSpPr>
        <p:spPr>
          <a:xfrm>
            <a:off x="990600" y="5522048"/>
            <a:ext cx="2488573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9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110" spc="-189" dirty="0">
                <a:solidFill>
                  <a:srgbClr val="FAF8F5"/>
                </a:solidFill>
                <a:latin typeface="210 다락방"/>
                <a:ea typeface="210 다락방"/>
                <a:cs typeface="210 다락방"/>
                <a:sym typeface="210 다락방"/>
              </a:rPr>
              <a:t>탐지 시나리오</a:t>
            </a:r>
            <a:endParaRPr kumimoji="0" lang="en-US" sz="3110" b="0" i="0" u="none" strike="noStrike" kern="1200" cap="none" spc="-189" normalizeH="0" baseline="0" noProof="0" dirty="0">
              <a:ln>
                <a:noFill/>
              </a:ln>
              <a:solidFill>
                <a:srgbClr val="FAF8F5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33" name="TextBox 28">
            <a:extLst>
              <a:ext uri="{FF2B5EF4-FFF2-40B4-BE49-F238E27FC236}">
                <a16:creationId xmlns:a16="http://schemas.microsoft.com/office/drawing/2014/main" id="{9E13057C-BE20-4E8C-97FD-E8735858E4DD}"/>
              </a:ext>
            </a:extLst>
          </p:cNvPr>
          <p:cNvSpPr txBox="1"/>
          <p:nvPr/>
        </p:nvSpPr>
        <p:spPr>
          <a:xfrm>
            <a:off x="1138575" y="7676112"/>
            <a:ext cx="1640726" cy="39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9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탐지 결과</a:t>
            </a:r>
            <a:endParaRPr kumimoji="0" lang="en-US" sz="3108" b="0" i="0" u="none" strike="noStrike" kern="1200" cap="none" spc="-189" normalizeH="0" baseline="0" noProof="0" dirty="0">
              <a:ln>
                <a:noFill/>
              </a:ln>
              <a:solidFill>
                <a:srgbClr val="FAF8F5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34" name="TextBox 27">
            <a:extLst>
              <a:ext uri="{FF2B5EF4-FFF2-40B4-BE49-F238E27FC236}">
                <a16:creationId xmlns:a16="http://schemas.microsoft.com/office/drawing/2014/main" id="{3014B40D-5E0B-4444-8C80-E685F525FF23}"/>
              </a:ext>
            </a:extLst>
          </p:cNvPr>
          <p:cNvSpPr txBox="1"/>
          <p:nvPr/>
        </p:nvSpPr>
        <p:spPr>
          <a:xfrm>
            <a:off x="1138575" y="3384095"/>
            <a:ext cx="1640726" cy="39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9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108" spc="-189" dirty="0">
                <a:solidFill>
                  <a:srgbClr val="FAF8F5"/>
                </a:solidFill>
                <a:latin typeface="210 다락방"/>
                <a:ea typeface="210 다락방"/>
                <a:cs typeface="210 다락방"/>
                <a:sym typeface="210 다락방"/>
              </a:rPr>
              <a:t>개요</a:t>
            </a:r>
            <a:endParaRPr kumimoji="0" lang="en-US" sz="3108" b="0" i="0" u="none" strike="noStrike" kern="1200" cap="none" spc="-189" normalizeH="0" baseline="0" noProof="0" dirty="0">
              <a:ln>
                <a:noFill/>
              </a:ln>
              <a:solidFill>
                <a:srgbClr val="FAF8F5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FD3ED1B-D066-4899-B73C-51413496BC9F}"/>
              </a:ext>
            </a:extLst>
          </p:cNvPr>
          <p:cNvGrpSpPr/>
          <p:nvPr/>
        </p:nvGrpSpPr>
        <p:grpSpPr>
          <a:xfrm>
            <a:off x="9724382" y="3160716"/>
            <a:ext cx="7801618" cy="6606923"/>
            <a:chOff x="9724382" y="3160716"/>
            <a:chExt cx="7801618" cy="6606923"/>
          </a:xfrm>
        </p:grpSpPr>
        <p:sp>
          <p:nvSpPr>
            <p:cNvPr id="28" name="TextBox 28"/>
            <p:cNvSpPr txBox="1"/>
            <p:nvPr/>
          </p:nvSpPr>
          <p:spPr>
            <a:xfrm>
              <a:off x="9724382" y="7725057"/>
              <a:ext cx="1640726" cy="399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98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8" b="0" i="0" u="none" strike="noStrike" kern="1200" cap="none" spc="-189" normalizeH="0" baseline="0" noProof="0" dirty="0" err="1">
                  <a:ln>
                    <a:noFill/>
                  </a:ln>
                  <a:solidFill>
                    <a:srgbClr val="FAF8F5"/>
                  </a:solidFill>
                  <a:effectLst/>
                  <a:uLnTx/>
                  <a:uFillTx/>
                  <a:latin typeface="210 다락방"/>
                  <a:ea typeface="210 다락방"/>
                  <a:cs typeface="210 다락방"/>
                  <a:sym typeface="210 다락방"/>
                </a:rPr>
                <a:t>목표</a:t>
              </a:r>
              <a:r>
                <a:rPr kumimoji="0" lang="en-US" sz="3108" b="0" i="0" u="none" strike="noStrike" kern="1200" cap="none" spc="-189" normalizeH="0" baseline="0" noProof="0" dirty="0">
                  <a:ln>
                    <a:noFill/>
                  </a:ln>
                  <a:solidFill>
                    <a:srgbClr val="FAF8F5"/>
                  </a:solidFill>
                  <a:effectLst/>
                  <a:uLnTx/>
                  <a:uFillTx/>
                  <a:latin typeface="210 다락방"/>
                  <a:ea typeface="210 다락방"/>
                  <a:cs typeface="210 다락방"/>
                  <a:sym typeface="210 다락방"/>
                </a:rPr>
                <a:t> 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3656757-240C-404A-A797-CC91F12EEB1B}"/>
                </a:ext>
              </a:extLst>
            </p:cNvPr>
            <p:cNvSpPr txBox="1"/>
            <p:nvPr/>
          </p:nvSpPr>
          <p:spPr>
            <a:xfrm>
              <a:off x="11734800" y="3160716"/>
              <a:ext cx="5044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윤고딕 Medium" panose="020B0600000101010101" charset="-127"/>
                  <a:ea typeface="윤고딕 Medium" panose="020B0600000101010101" charset="-127"/>
                </a:rPr>
                <a:t>✅ </a:t>
              </a:r>
              <a:r>
                <a:rPr lang="en-US" altLang="ko-KR" dirty="0">
                  <a:latin typeface="윤고딕 Medium" panose="020B0600000101010101" charset="-127"/>
                  <a:ea typeface="윤고딕 Medium" panose="020B0600000101010101" charset="-127"/>
                </a:rPr>
                <a:t>DDoS</a:t>
              </a:r>
              <a:r>
                <a:rPr lang="ko-KR" altLang="en-US" dirty="0">
                  <a:solidFill>
                    <a:prstClr val="black"/>
                  </a:solidFill>
                  <a:latin typeface="윤고딕 Medium" panose="020B0600000101010101" charset="-127"/>
                  <a:ea typeface="윤고딕 Medium" panose="020B0600000101010101" charset="-127"/>
                </a:rPr>
                <a:t> 공격 시도에 대한 </a:t>
              </a:r>
              <a:r>
                <a:rPr lang="en-US" altLang="ko-KR" dirty="0">
                  <a:solidFill>
                    <a:prstClr val="black"/>
                  </a:solidFill>
                  <a:latin typeface="윤고딕 Medium" panose="020B0600000101010101" charset="-127"/>
                  <a:ea typeface="윤고딕 Medium" panose="020B0600000101010101" charset="-127"/>
                </a:rPr>
                <a:t>Suricata </a:t>
              </a:r>
              <a:r>
                <a:rPr lang="ko-KR" altLang="en-US" dirty="0">
                  <a:solidFill>
                    <a:prstClr val="black"/>
                  </a:solidFill>
                  <a:latin typeface="윤고딕 Medium" panose="020B0600000101010101" charset="-127"/>
                  <a:ea typeface="윤고딕 Medium" panose="020B0600000101010101" charset="-127"/>
                </a:rPr>
                <a:t>탐지 로그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 </a:t>
              </a:r>
              <a:endParaRPr lang="ko-KR" altLang="en-US" dirty="0">
                <a:latin typeface="윤고딕 Medium" panose="020B0600000101010101" charset="-127"/>
                <a:ea typeface="윤고딕 Medium" panose="020B0600000101010101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9A6AAB6-48D3-4C15-A5F7-EE99B494F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6560" y="3591740"/>
              <a:ext cx="7029440" cy="6175899"/>
            </a:xfrm>
            <a:prstGeom prst="rect">
              <a:avLst/>
            </a:prstGeom>
            <a:ln w="28575">
              <a:solidFill>
                <a:srgbClr val="7ED6C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9407454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D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A4B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408296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3463" y="172752"/>
            <a:ext cx="17941074" cy="9941496"/>
            <a:chOff x="0" y="0"/>
            <a:chExt cx="4725221" cy="26183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25221" cy="2618336"/>
            </a:xfrm>
            <a:custGeom>
              <a:avLst/>
              <a:gdLst/>
              <a:ahLst/>
              <a:cxnLst/>
              <a:rect l="l" t="t" r="r" b="b"/>
              <a:pathLst>
                <a:path w="4725221" h="2618336">
                  <a:moveTo>
                    <a:pt x="0" y="0"/>
                  </a:moveTo>
                  <a:lnTo>
                    <a:pt x="4725221" y="0"/>
                  </a:lnTo>
                  <a:lnTo>
                    <a:pt x="4725221" y="2618336"/>
                  </a:lnTo>
                  <a:lnTo>
                    <a:pt x="0" y="2618336"/>
                  </a:lnTo>
                  <a:close/>
                </a:path>
              </a:pathLst>
            </a:custGeom>
            <a:solidFill>
              <a:srgbClr val="FAF8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4725221" cy="2618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948547" y="2990852"/>
            <a:ext cx="16390906" cy="0"/>
          </a:xfrm>
          <a:prstGeom prst="line">
            <a:avLst/>
          </a:prstGeom>
          <a:ln w="9525" cap="flat">
            <a:solidFill>
              <a:srgbClr val="867C6E">
                <a:alpha val="52941"/>
              </a:srgbClr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3670905" y="1435926"/>
            <a:ext cx="10946190" cy="847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6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901" b="0" i="0" u="none" strike="noStrike" kern="1200" cap="none" spc="-586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보안 이벤트 탐지 및 관제 결과</a:t>
            </a:r>
            <a:endParaRPr kumimoji="0" lang="en-US" sz="6901" b="0" i="0" u="none" strike="noStrike" kern="1200" cap="none" spc="-586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819992" y="1139889"/>
            <a:ext cx="4648016" cy="140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Security Event Detection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52A4BA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Monitoring Results</a:t>
            </a: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30CA0F8A-F405-4C18-8BC0-5B5FC73B21CF}"/>
              </a:ext>
            </a:extLst>
          </p:cNvPr>
          <p:cNvSpPr txBox="1"/>
          <p:nvPr/>
        </p:nvSpPr>
        <p:spPr>
          <a:xfrm>
            <a:off x="5798908" y="2471766"/>
            <a:ext cx="6690185" cy="26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spc="-77" dirty="0">
                <a:solidFill>
                  <a:prstClr val="black">
                    <a:alpha val="76863"/>
                  </a:prstClr>
                </a:solidFill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ELK</a:t>
            </a:r>
            <a:r>
              <a:rPr kumimoji="0" lang="en-US" sz="2800" b="1" i="0" u="none" strike="noStrike" kern="1200" cap="none" spc="-77" normalizeH="0" baseline="0" noProof="0" dirty="0">
                <a:ln>
                  <a:noFill/>
                </a:ln>
                <a:solidFill>
                  <a:prstClr val="black">
                    <a:alpha val="76863"/>
                  </a:prst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 (Stack)</a:t>
            </a: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FDCF4B90-7BCF-424D-BB5B-9C00E83D9651}"/>
              </a:ext>
            </a:extLst>
          </p:cNvPr>
          <p:cNvSpPr txBox="1"/>
          <p:nvPr/>
        </p:nvSpPr>
        <p:spPr>
          <a:xfrm>
            <a:off x="1079891" y="4174530"/>
            <a:ext cx="9130909" cy="816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ELK(Stack)</a:t>
            </a:r>
            <a:r>
              <a:rPr kumimoji="0" lang="ko-KR" alt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를 모바일 애플리케이션 로그 관제 용도로 구성</a:t>
            </a:r>
            <a:endParaRPr kumimoji="0" lang="en-US" altLang="ko-KR" sz="2416" b="0" i="0" u="none" strike="noStrike" kern="1200" cap="none" spc="-4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모바일 앱에서 발생하는 로그를 중앙 집중 방식으로 수집 </a:t>
            </a:r>
            <a:r>
              <a:rPr lang="ko-KR" altLang="en-US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Wingdings" panose="05000000000000000000" pitchFamily="2" charset="2"/>
              </a:rPr>
              <a:t> </a:t>
            </a:r>
            <a:r>
              <a:rPr lang="ko-KR" altLang="en-US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분석</a:t>
            </a:r>
            <a:endParaRPr kumimoji="0" lang="en-US" sz="2416" b="0" i="0" u="none" strike="noStrike" kern="1200" cap="none" spc="-4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A95E83B6-76A0-42D4-8B51-9C7A219D9B7F}"/>
              </a:ext>
            </a:extLst>
          </p:cNvPr>
          <p:cNvSpPr txBox="1"/>
          <p:nvPr/>
        </p:nvSpPr>
        <p:spPr>
          <a:xfrm>
            <a:off x="1072182" y="6265937"/>
            <a:ext cx="8652200" cy="816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모바일 애플리케이션에서 발생한 이벤트 로그를 </a:t>
            </a:r>
            <a:r>
              <a:rPr kumimoji="0" lang="en-US" altLang="ko-KR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ELK</a:t>
            </a:r>
            <a:r>
              <a:rPr kumimoji="0" lang="ko-KR" alt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로 전송</a:t>
            </a:r>
            <a:endParaRPr kumimoji="0" lang="en-US" altLang="ko-KR" sz="2416" b="0" i="0" u="none" strike="noStrike" kern="1200" cap="none" spc="-4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로그인</a:t>
            </a:r>
            <a:r>
              <a:rPr lang="en-US" altLang="ko-KR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, </a:t>
            </a:r>
            <a:r>
              <a:rPr lang="ko-KR" altLang="en-US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오류</a:t>
            </a:r>
            <a:r>
              <a:rPr lang="en-US" altLang="ko-KR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, </a:t>
            </a:r>
            <a:r>
              <a:rPr lang="ko-KR" altLang="en-US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비정상 행위 로그를 </a:t>
            </a:r>
            <a:r>
              <a:rPr lang="en-US" altLang="ko-KR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Kibana</a:t>
            </a:r>
            <a:r>
              <a:rPr lang="ko-KR" altLang="en-US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에서 확인</a:t>
            </a:r>
            <a:endParaRPr kumimoji="0" lang="en-US" sz="2416" b="0" i="0" u="none" strike="noStrike" kern="1200" cap="none" spc="-4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68D3E4D1-F1CB-4ED9-A3FD-7CF32382E83F}"/>
              </a:ext>
            </a:extLst>
          </p:cNvPr>
          <p:cNvSpPr txBox="1"/>
          <p:nvPr/>
        </p:nvSpPr>
        <p:spPr>
          <a:xfrm>
            <a:off x="1025356" y="8441730"/>
            <a:ext cx="8699026" cy="816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모바일 애플리케이션 로그가 </a:t>
            </a:r>
            <a:r>
              <a:rPr kumimoji="0" lang="en-US" altLang="ko-KR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ELK</a:t>
            </a:r>
            <a:r>
              <a:rPr kumimoji="0" lang="ko-KR" alt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에 정상 수집됨</a:t>
            </a:r>
            <a:endParaRPr kumimoji="0" lang="en-US" altLang="ko-KR" sz="2416" b="0" i="0" u="none" strike="noStrike" kern="1200" cap="none" spc="-4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사용자 행위 및 이상 징후에 대한 로그 기반 분석 가능함을 확인</a:t>
            </a:r>
            <a:endParaRPr kumimoji="0" lang="en-US" sz="2416" b="0" i="0" u="none" strike="noStrike" kern="1200" cap="none" spc="-4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grpSp>
        <p:nvGrpSpPr>
          <p:cNvPr id="20" name="Group 17">
            <a:extLst>
              <a:ext uri="{FF2B5EF4-FFF2-40B4-BE49-F238E27FC236}">
                <a16:creationId xmlns:a16="http://schemas.microsoft.com/office/drawing/2014/main" id="{96A2351E-3A52-485B-A1AD-3DD9FAAD118F}"/>
              </a:ext>
            </a:extLst>
          </p:cNvPr>
          <p:cNvGrpSpPr/>
          <p:nvPr/>
        </p:nvGrpSpPr>
        <p:grpSpPr>
          <a:xfrm>
            <a:off x="1025356" y="3162300"/>
            <a:ext cx="1870244" cy="850248"/>
            <a:chOff x="0" y="0"/>
            <a:chExt cx="492575" cy="223934"/>
          </a:xfrm>
        </p:grpSpPr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1F32946F-48E7-496E-BCC9-EE2AEC130089}"/>
                </a:ext>
              </a:extLst>
            </p:cNvPr>
            <p:cNvSpPr/>
            <p:nvPr/>
          </p:nvSpPr>
          <p:spPr>
            <a:xfrm>
              <a:off x="0" y="0"/>
              <a:ext cx="492575" cy="223934"/>
            </a:xfrm>
            <a:custGeom>
              <a:avLst/>
              <a:gdLst/>
              <a:ahLst/>
              <a:cxnLst/>
              <a:rect l="l" t="t" r="r" b="b"/>
              <a:pathLst>
                <a:path w="492575" h="223934">
                  <a:moveTo>
                    <a:pt x="111967" y="0"/>
                  </a:moveTo>
                  <a:lnTo>
                    <a:pt x="380608" y="0"/>
                  </a:lnTo>
                  <a:cubicBezTo>
                    <a:pt x="410303" y="0"/>
                    <a:pt x="438782" y="11796"/>
                    <a:pt x="459780" y="32794"/>
                  </a:cubicBezTo>
                  <a:cubicBezTo>
                    <a:pt x="480778" y="53792"/>
                    <a:pt x="492575" y="82271"/>
                    <a:pt x="492575" y="111967"/>
                  </a:cubicBezTo>
                  <a:lnTo>
                    <a:pt x="492575" y="111967"/>
                  </a:lnTo>
                  <a:cubicBezTo>
                    <a:pt x="492575" y="141662"/>
                    <a:pt x="480778" y="170141"/>
                    <a:pt x="459780" y="191139"/>
                  </a:cubicBezTo>
                  <a:cubicBezTo>
                    <a:pt x="438782" y="212137"/>
                    <a:pt x="410303" y="223934"/>
                    <a:pt x="380608" y="223934"/>
                  </a:cubicBezTo>
                  <a:lnTo>
                    <a:pt x="111967" y="223934"/>
                  </a:lnTo>
                  <a:cubicBezTo>
                    <a:pt x="82271" y="223934"/>
                    <a:pt x="53792" y="212137"/>
                    <a:pt x="32794" y="191139"/>
                  </a:cubicBezTo>
                  <a:cubicBezTo>
                    <a:pt x="11796" y="170141"/>
                    <a:pt x="0" y="141662"/>
                    <a:pt x="0" y="111967"/>
                  </a:cubicBezTo>
                  <a:lnTo>
                    <a:pt x="0" y="111967"/>
                  </a:lnTo>
                  <a:cubicBezTo>
                    <a:pt x="0" y="82271"/>
                    <a:pt x="11796" y="53792"/>
                    <a:pt x="32794" y="32794"/>
                  </a:cubicBezTo>
                  <a:cubicBezTo>
                    <a:pt x="53792" y="11796"/>
                    <a:pt x="82271" y="0"/>
                    <a:pt x="111967" y="0"/>
                  </a:cubicBezTo>
                  <a:close/>
                </a:path>
              </a:pathLst>
            </a:custGeom>
            <a:solidFill>
              <a:srgbClr val="FF6D2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TextBox 19">
              <a:extLst>
                <a:ext uri="{FF2B5EF4-FFF2-40B4-BE49-F238E27FC236}">
                  <a16:creationId xmlns:a16="http://schemas.microsoft.com/office/drawing/2014/main" id="{958597C5-8C89-40ED-8651-D082AC3BE6B0}"/>
                </a:ext>
              </a:extLst>
            </p:cNvPr>
            <p:cNvSpPr txBox="1"/>
            <p:nvPr/>
          </p:nvSpPr>
          <p:spPr>
            <a:xfrm>
              <a:off x="0" y="0"/>
              <a:ext cx="492575" cy="2239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3" name="Group 20">
            <a:extLst>
              <a:ext uri="{FF2B5EF4-FFF2-40B4-BE49-F238E27FC236}">
                <a16:creationId xmlns:a16="http://schemas.microsoft.com/office/drawing/2014/main" id="{1C08EE3A-01E3-4E7E-9749-0B1B428C1BF0}"/>
              </a:ext>
            </a:extLst>
          </p:cNvPr>
          <p:cNvGrpSpPr/>
          <p:nvPr/>
        </p:nvGrpSpPr>
        <p:grpSpPr>
          <a:xfrm>
            <a:off x="990600" y="5263388"/>
            <a:ext cx="2488573" cy="850248"/>
            <a:chOff x="0" y="0"/>
            <a:chExt cx="492575" cy="223934"/>
          </a:xfrm>
        </p:grpSpPr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C4890684-9570-4793-A852-75B1FDFE7753}"/>
                </a:ext>
              </a:extLst>
            </p:cNvPr>
            <p:cNvSpPr/>
            <p:nvPr/>
          </p:nvSpPr>
          <p:spPr>
            <a:xfrm>
              <a:off x="0" y="0"/>
              <a:ext cx="492575" cy="223934"/>
            </a:xfrm>
            <a:custGeom>
              <a:avLst/>
              <a:gdLst/>
              <a:ahLst/>
              <a:cxnLst/>
              <a:rect l="l" t="t" r="r" b="b"/>
              <a:pathLst>
                <a:path w="492575" h="223934">
                  <a:moveTo>
                    <a:pt x="111967" y="0"/>
                  </a:moveTo>
                  <a:lnTo>
                    <a:pt x="380608" y="0"/>
                  </a:lnTo>
                  <a:cubicBezTo>
                    <a:pt x="410303" y="0"/>
                    <a:pt x="438782" y="11796"/>
                    <a:pt x="459780" y="32794"/>
                  </a:cubicBezTo>
                  <a:cubicBezTo>
                    <a:pt x="480778" y="53792"/>
                    <a:pt x="492575" y="82271"/>
                    <a:pt x="492575" y="111967"/>
                  </a:cubicBezTo>
                  <a:lnTo>
                    <a:pt x="492575" y="111967"/>
                  </a:lnTo>
                  <a:cubicBezTo>
                    <a:pt x="492575" y="141662"/>
                    <a:pt x="480778" y="170141"/>
                    <a:pt x="459780" y="191139"/>
                  </a:cubicBezTo>
                  <a:cubicBezTo>
                    <a:pt x="438782" y="212137"/>
                    <a:pt x="410303" y="223934"/>
                    <a:pt x="380608" y="223934"/>
                  </a:cubicBezTo>
                  <a:lnTo>
                    <a:pt x="111967" y="223934"/>
                  </a:lnTo>
                  <a:cubicBezTo>
                    <a:pt x="82271" y="223934"/>
                    <a:pt x="53792" y="212137"/>
                    <a:pt x="32794" y="191139"/>
                  </a:cubicBezTo>
                  <a:cubicBezTo>
                    <a:pt x="11796" y="170141"/>
                    <a:pt x="0" y="141662"/>
                    <a:pt x="0" y="111967"/>
                  </a:cubicBezTo>
                  <a:lnTo>
                    <a:pt x="0" y="111967"/>
                  </a:lnTo>
                  <a:cubicBezTo>
                    <a:pt x="0" y="82271"/>
                    <a:pt x="11796" y="53792"/>
                    <a:pt x="32794" y="32794"/>
                  </a:cubicBezTo>
                  <a:cubicBezTo>
                    <a:pt x="53792" y="11796"/>
                    <a:pt x="82271" y="0"/>
                    <a:pt x="111967" y="0"/>
                  </a:cubicBezTo>
                  <a:close/>
                </a:path>
              </a:pathLst>
            </a:custGeom>
            <a:solidFill>
              <a:srgbClr val="52A4BA"/>
            </a:solidFill>
          </p:spPr>
        </p:sp>
        <p:sp>
          <p:nvSpPr>
            <p:cNvPr id="25" name="TextBox 22">
              <a:extLst>
                <a:ext uri="{FF2B5EF4-FFF2-40B4-BE49-F238E27FC236}">
                  <a16:creationId xmlns:a16="http://schemas.microsoft.com/office/drawing/2014/main" id="{63763689-A767-48A3-8590-304F0C9D0BFD}"/>
                </a:ext>
              </a:extLst>
            </p:cNvPr>
            <p:cNvSpPr txBox="1"/>
            <p:nvPr/>
          </p:nvSpPr>
          <p:spPr>
            <a:xfrm>
              <a:off x="0" y="0"/>
              <a:ext cx="492575" cy="2239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6" name="Group 23">
            <a:extLst>
              <a:ext uri="{FF2B5EF4-FFF2-40B4-BE49-F238E27FC236}">
                <a16:creationId xmlns:a16="http://schemas.microsoft.com/office/drawing/2014/main" id="{AF905C54-88A3-461B-8652-7C2B0AEAA609}"/>
              </a:ext>
            </a:extLst>
          </p:cNvPr>
          <p:cNvGrpSpPr/>
          <p:nvPr/>
        </p:nvGrpSpPr>
        <p:grpSpPr>
          <a:xfrm>
            <a:off x="1016627" y="7417452"/>
            <a:ext cx="1870244" cy="850248"/>
            <a:chOff x="0" y="0"/>
            <a:chExt cx="492575" cy="223934"/>
          </a:xfrm>
        </p:grpSpPr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674A2815-2C83-41BA-AA24-D3AD0E0874BB}"/>
                </a:ext>
              </a:extLst>
            </p:cNvPr>
            <p:cNvSpPr/>
            <p:nvPr/>
          </p:nvSpPr>
          <p:spPr>
            <a:xfrm>
              <a:off x="0" y="0"/>
              <a:ext cx="492575" cy="223934"/>
            </a:xfrm>
            <a:custGeom>
              <a:avLst/>
              <a:gdLst/>
              <a:ahLst/>
              <a:cxnLst/>
              <a:rect l="l" t="t" r="r" b="b"/>
              <a:pathLst>
                <a:path w="492575" h="223934">
                  <a:moveTo>
                    <a:pt x="111967" y="0"/>
                  </a:moveTo>
                  <a:lnTo>
                    <a:pt x="380608" y="0"/>
                  </a:lnTo>
                  <a:cubicBezTo>
                    <a:pt x="410303" y="0"/>
                    <a:pt x="438782" y="11796"/>
                    <a:pt x="459780" y="32794"/>
                  </a:cubicBezTo>
                  <a:cubicBezTo>
                    <a:pt x="480778" y="53792"/>
                    <a:pt x="492575" y="82271"/>
                    <a:pt x="492575" y="111967"/>
                  </a:cubicBezTo>
                  <a:lnTo>
                    <a:pt x="492575" y="111967"/>
                  </a:lnTo>
                  <a:cubicBezTo>
                    <a:pt x="492575" y="141662"/>
                    <a:pt x="480778" y="170141"/>
                    <a:pt x="459780" y="191139"/>
                  </a:cubicBezTo>
                  <a:cubicBezTo>
                    <a:pt x="438782" y="212137"/>
                    <a:pt x="410303" y="223934"/>
                    <a:pt x="380608" y="223934"/>
                  </a:cubicBezTo>
                  <a:lnTo>
                    <a:pt x="111967" y="223934"/>
                  </a:lnTo>
                  <a:cubicBezTo>
                    <a:pt x="82271" y="223934"/>
                    <a:pt x="53792" y="212137"/>
                    <a:pt x="32794" y="191139"/>
                  </a:cubicBezTo>
                  <a:cubicBezTo>
                    <a:pt x="11796" y="170141"/>
                    <a:pt x="0" y="141662"/>
                    <a:pt x="0" y="111967"/>
                  </a:cubicBezTo>
                  <a:lnTo>
                    <a:pt x="0" y="111967"/>
                  </a:lnTo>
                  <a:cubicBezTo>
                    <a:pt x="0" y="82271"/>
                    <a:pt x="11796" y="53792"/>
                    <a:pt x="32794" y="32794"/>
                  </a:cubicBezTo>
                  <a:cubicBezTo>
                    <a:pt x="53792" y="11796"/>
                    <a:pt x="82271" y="0"/>
                    <a:pt x="111967" y="0"/>
                  </a:cubicBezTo>
                  <a:close/>
                </a:path>
              </a:pathLst>
            </a:custGeom>
            <a:solidFill>
              <a:srgbClr val="867C6E"/>
            </a:solidFill>
          </p:spPr>
        </p:sp>
        <p:sp>
          <p:nvSpPr>
            <p:cNvPr id="30" name="TextBox 25">
              <a:extLst>
                <a:ext uri="{FF2B5EF4-FFF2-40B4-BE49-F238E27FC236}">
                  <a16:creationId xmlns:a16="http://schemas.microsoft.com/office/drawing/2014/main" id="{3453F31B-6D42-46EF-B683-60485AC75C49}"/>
                </a:ext>
              </a:extLst>
            </p:cNvPr>
            <p:cNvSpPr txBox="1"/>
            <p:nvPr/>
          </p:nvSpPr>
          <p:spPr>
            <a:xfrm>
              <a:off x="0" y="0"/>
              <a:ext cx="492575" cy="2239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1" name="TextBox 26">
            <a:extLst>
              <a:ext uri="{FF2B5EF4-FFF2-40B4-BE49-F238E27FC236}">
                <a16:creationId xmlns:a16="http://schemas.microsoft.com/office/drawing/2014/main" id="{E1E63F18-D96D-4617-8D85-27928CA90F89}"/>
              </a:ext>
            </a:extLst>
          </p:cNvPr>
          <p:cNvSpPr txBox="1"/>
          <p:nvPr/>
        </p:nvSpPr>
        <p:spPr>
          <a:xfrm>
            <a:off x="1138575" y="3420960"/>
            <a:ext cx="1640726" cy="39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9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08" b="0" i="0" u="none" strike="noStrike" kern="1200" cap="none" spc="-189" normalizeH="0" baseline="0" noProof="0" dirty="0">
              <a:ln>
                <a:noFill/>
              </a:ln>
              <a:solidFill>
                <a:srgbClr val="FAF8F5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32" name="TextBox 27">
            <a:extLst>
              <a:ext uri="{FF2B5EF4-FFF2-40B4-BE49-F238E27FC236}">
                <a16:creationId xmlns:a16="http://schemas.microsoft.com/office/drawing/2014/main" id="{C624ECB1-0C30-4EE3-8DC0-D4416CEB032B}"/>
              </a:ext>
            </a:extLst>
          </p:cNvPr>
          <p:cNvSpPr txBox="1"/>
          <p:nvPr/>
        </p:nvSpPr>
        <p:spPr>
          <a:xfrm>
            <a:off x="990600" y="5522048"/>
            <a:ext cx="2488573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9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110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탐지 시나리오</a:t>
            </a:r>
            <a:endParaRPr kumimoji="0" lang="en-US" sz="3110" b="0" i="0" u="none" strike="noStrike" kern="1200" cap="none" spc="-189" normalizeH="0" baseline="0" noProof="0" dirty="0">
              <a:ln>
                <a:noFill/>
              </a:ln>
              <a:solidFill>
                <a:srgbClr val="FAF8F5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33" name="TextBox 28">
            <a:extLst>
              <a:ext uri="{FF2B5EF4-FFF2-40B4-BE49-F238E27FC236}">
                <a16:creationId xmlns:a16="http://schemas.microsoft.com/office/drawing/2014/main" id="{9E13057C-BE20-4E8C-97FD-E8735858E4DD}"/>
              </a:ext>
            </a:extLst>
          </p:cNvPr>
          <p:cNvSpPr txBox="1"/>
          <p:nvPr/>
        </p:nvSpPr>
        <p:spPr>
          <a:xfrm>
            <a:off x="1138575" y="7676112"/>
            <a:ext cx="1640726" cy="39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9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탐지 결과</a:t>
            </a:r>
            <a:endParaRPr kumimoji="0" lang="en-US" sz="3108" b="0" i="0" u="none" strike="noStrike" kern="1200" cap="none" spc="-189" normalizeH="0" baseline="0" noProof="0" dirty="0">
              <a:ln>
                <a:noFill/>
              </a:ln>
              <a:solidFill>
                <a:srgbClr val="FAF8F5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34" name="TextBox 27">
            <a:extLst>
              <a:ext uri="{FF2B5EF4-FFF2-40B4-BE49-F238E27FC236}">
                <a16:creationId xmlns:a16="http://schemas.microsoft.com/office/drawing/2014/main" id="{3014B40D-5E0B-4444-8C80-E685F525FF23}"/>
              </a:ext>
            </a:extLst>
          </p:cNvPr>
          <p:cNvSpPr txBox="1"/>
          <p:nvPr/>
        </p:nvSpPr>
        <p:spPr>
          <a:xfrm>
            <a:off x="1138575" y="3384095"/>
            <a:ext cx="1640726" cy="39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9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개요</a:t>
            </a:r>
            <a:endParaRPr kumimoji="0" lang="en-US" sz="3108" b="0" i="0" u="none" strike="noStrike" kern="1200" cap="none" spc="-189" normalizeH="0" baseline="0" noProof="0" dirty="0">
              <a:ln>
                <a:noFill/>
              </a:ln>
              <a:solidFill>
                <a:srgbClr val="FAF8F5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775270C-B850-4A13-A7A5-FF73CE82E013}"/>
              </a:ext>
            </a:extLst>
          </p:cNvPr>
          <p:cNvGrpSpPr/>
          <p:nvPr/>
        </p:nvGrpSpPr>
        <p:grpSpPr>
          <a:xfrm>
            <a:off x="9724382" y="3097768"/>
            <a:ext cx="8214039" cy="6693927"/>
            <a:chOff x="9724382" y="3097768"/>
            <a:chExt cx="8214039" cy="6693927"/>
          </a:xfrm>
        </p:grpSpPr>
        <p:sp>
          <p:nvSpPr>
            <p:cNvPr id="28" name="TextBox 28"/>
            <p:cNvSpPr txBox="1"/>
            <p:nvPr/>
          </p:nvSpPr>
          <p:spPr>
            <a:xfrm>
              <a:off x="9724382" y="7725057"/>
              <a:ext cx="1640726" cy="399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98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8" b="0" i="0" u="none" strike="noStrike" kern="1200" cap="none" spc="-189" normalizeH="0" baseline="0" noProof="0" dirty="0" err="1">
                  <a:ln>
                    <a:noFill/>
                  </a:ln>
                  <a:solidFill>
                    <a:srgbClr val="FAF8F5"/>
                  </a:solidFill>
                  <a:effectLst/>
                  <a:uLnTx/>
                  <a:uFillTx/>
                  <a:latin typeface="210 다락방"/>
                  <a:ea typeface="210 다락방"/>
                  <a:cs typeface="210 다락방"/>
                  <a:sym typeface="210 다락방"/>
                </a:rPr>
                <a:t>목표</a:t>
              </a:r>
              <a:r>
                <a:rPr kumimoji="0" lang="en-US" sz="3108" b="0" i="0" u="none" strike="noStrike" kern="1200" cap="none" spc="-189" normalizeH="0" baseline="0" noProof="0" dirty="0">
                  <a:ln>
                    <a:noFill/>
                  </a:ln>
                  <a:solidFill>
                    <a:srgbClr val="FAF8F5"/>
                  </a:solidFill>
                  <a:effectLst/>
                  <a:uLnTx/>
                  <a:uFillTx/>
                  <a:latin typeface="210 다락방"/>
                  <a:ea typeface="210 다락방"/>
                  <a:cs typeface="210 다락방"/>
                  <a:sym typeface="210 다락방"/>
                </a:rPr>
                <a:t> 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F714214-3A10-4663-8F4B-EB3489308D72}"/>
                </a:ext>
              </a:extLst>
            </p:cNvPr>
            <p:cNvSpPr txBox="1"/>
            <p:nvPr/>
          </p:nvSpPr>
          <p:spPr>
            <a:xfrm>
              <a:off x="11338670" y="3097768"/>
              <a:ext cx="55777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✅ </a:t>
              </a:r>
              <a:r>
                <a:rPr lang="ko-KR" altLang="en-US" dirty="0">
                  <a:solidFill>
                    <a:prstClr val="black"/>
                  </a:solidFill>
                  <a:latin typeface="윤고딕 Medium" panose="020B0600000101010101" charset="-127"/>
                  <a:ea typeface="윤고딕 Medium" panose="020B0600000101010101" charset="-127"/>
                </a:rPr>
                <a:t>모바일 애플리케이션 발생 이벤트 </a:t>
              </a:r>
              <a:r>
                <a:rPr lang="en-US" altLang="ko-KR" dirty="0">
                  <a:solidFill>
                    <a:prstClr val="black"/>
                  </a:solidFill>
                  <a:latin typeface="윤고딕 Medium" panose="020B0600000101010101" charset="-127"/>
                  <a:ea typeface="윤고딕 Medium" panose="020B0600000101010101" charset="-127"/>
                </a:rPr>
                <a:t>ELK </a:t>
              </a:r>
              <a:r>
                <a:rPr lang="ko-KR" altLang="en-US" dirty="0">
                  <a:solidFill>
                    <a:prstClr val="black"/>
                  </a:solidFill>
                  <a:latin typeface="윤고딕 Medium" panose="020B0600000101010101" charset="-127"/>
                  <a:ea typeface="윤고딕 Medium" panose="020B0600000101010101" charset="-127"/>
                </a:rPr>
                <a:t>탐지 로그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 </a:t>
              </a:r>
              <a:endParaRPr lang="ko-KR" altLang="en-US" dirty="0">
                <a:latin typeface="윤고딕 Medium" panose="020B0600000101010101" charset="-127"/>
                <a:ea typeface="윤고딕 Medium" panose="020B0600000101010101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F5D4FF0-05D8-4B96-A4D2-0FBCA7C8C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4501" y="3503774"/>
              <a:ext cx="7923920" cy="6287921"/>
            </a:xfrm>
            <a:prstGeom prst="rect">
              <a:avLst/>
            </a:prstGeom>
            <a:ln w="28575">
              <a:solidFill>
                <a:srgbClr val="7ED6C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267306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D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A4B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408296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3463" y="172752"/>
            <a:ext cx="17941074" cy="9941496"/>
            <a:chOff x="0" y="0"/>
            <a:chExt cx="4725221" cy="26183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25221" cy="2618336"/>
            </a:xfrm>
            <a:custGeom>
              <a:avLst/>
              <a:gdLst/>
              <a:ahLst/>
              <a:cxnLst/>
              <a:rect l="l" t="t" r="r" b="b"/>
              <a:pathLst>
                <a:path w="4725221" h="2618336">
                  <a:moveTo>
                    <a:pt x="0" y="0"/>
                  </a:moveTo>
                  <a:lnTo>
                    <a:pt x="4725221" y="0"/>
                  </a:lnTo>
                  <a:lnTo>
                    <a:pt x="4725221" y="2618336"/>
                  </a:lnTo>
                  <a:lnTo>
                    <a:pt x="0" y="2618336"/>
                  </a:lnTo>
                  <a:close/>
                </a:path>
              </a:pathLst>
            </a:custGeom>
            <a:solidFill>
              <a:srgbClr val="FAF8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4725221" cy="2618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948547" y="2990852"/>
            <a:ext cx="16390906" cy="0"/>
          </a:xfrm>
          <a:prstGeom prst="line">
            <a:avLst/>
          </a:prstGeom>
          <a:ln w="9525" cap="flat">
            <a:solidFill>
              <a:srgbClr val="867C6E">
                <a:alpha val="52941"/>
              </a:srgbClr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3670905" y="1435926"/>
            <a:ext cx="10946190" cy="847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6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901" b="0" i="0" u="none" strike="noStrike" kern="1200" cap="none" spc="-586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보안 이벤트 탐지 및 관제 결과</a:t>
            </a:r>
            <a:endParaRPr kumimoji="0" lang="en-US" sz="6901" b="0" i="0" u="none" strike="noStrike" kern="1200" cap="none" spc="-586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819992" y="1139889"/>
            <a:ext cx="4648016" cy="140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Security Event Detection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52A4BA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Monitoring Results</a:t>
            </a: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30CA0F8A-F405-4C18-8BC0-5B5FC73B21CF}"/>
              </a:ext>
            </a:extLst>
          </p:cNvPr>
          <p:cNvSpPr txBox="1"/>
          <p:nvPr/>
        </p:nvSpPr>
        <p:spPr>
          <a:xfrm>
            <a:off x="5798908" y="2471766"/>
            <a:ext cx="6690185" cy="26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77" normalizeH="0" baseline="0" noProof="0" dirty="0">
                <a:ln>
                  <a:noFill/>
                </a:ln>
                <a:solidFill>
                  <a:prstClr val="black">
                    <a:alpha val="76863"/>
                  </a:prst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WAF (Splunk)</a:t>
            </a: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FDCF4B90-7BCF-424D-BB5B-9C00E83D9651}"/>
              </a:ext>
            </a:extLst>
          </p:cNvPr>
          <p:cNvSpPr txBox="1"/>
          <p:nvPr/>
        </p:nvSpPr>
        <p:spPr>
          <a:xfrm>
            <a:off x="1079891" y="4174530"/>
            <a:ext cx="7378309" cy="816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WAF</a:t>
            </a:r>
            <a:r>
              <a:rPr lang="ko-KR" altLang="en-US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를 통해 웹 애플리케이션에 대한 </a:t>
            </a:r>
            <a:r>
              <a:rPr lang="en-US" altLang="ko-KR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1</a:t>
            </a:r>
            <a:r>
              <a:rPr lang="ko-KR" altLang="en-US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차 방어 수행</a:t>
            </a:r>
            <a:endParaRPr lang="en-US" altLang="ko-KR" sz="2416" spc="-4" dirty="0">
              <a:solidFill>
                <a:srgbClr val="231F20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웹 취약점 공격 시도에 대한 요청 차단 및 로그 수집</a:t>
            </a:r>
            <a:endParaRPr kumimoji="0" lang="en-US" sz="2416" b="0" i="0" u="none" strike="noStrike" kern="1200" cap="none" spc="-4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A95E83B6-76A0-42D4-8B51-9C7A219D9B7F}"/>
              </a:ext>
            </a:extLst>
          </p:cNvPr>
          <p:cNvSpPr txBox="1"/>
          <p:nvPr/>
        </p:nvSpPr>
        <p:spPr>
          <a:xfrm>
            <a:off x="1072182" y="6265937"/>
            <a:ext cx="8071817" cy="816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SQL Injection, XSS, CS</a:t>
            </a:r>
            <a:r>
              <a:rPr lang="en-US" altLang="ko-KR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RF</a:t>
            </a:r>
            <a:r>
              <a:rPr kumimoji="0" lang="ko-KR" alt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 등 공격 페이로드 전송</a:t>
            </a:r>
            <a:endParaRPr kumimoji="0" lang="en-US" altLang="ko-KR" sz="2416" b="0" i="0" u="none" strike="noStrike" kern="1200" cap="none" spc="-4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WAF </a:t>
            </a:r>
            <a:r>
              <a:rPr lang="ko-KR" altLang="en-US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룰에 의해 비정상 요청 차단</a:t>
            </a:r>
            <a:endParaRPr kumimoji="0" lang="en-US" sz="2416" b="0" i="0" u="none" strike="noStrike" kern="1200" cap="none" spc="-4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68D3E4D1-F1CB-4ED9-A3FD-7CF32382E83F}"/>
              </a:ext>
            </a:extLst>
          </p:cNvPr>
          <p:cNvSpPr txBox="1"/>
          <p:nvPr/>
        </p:nvSpPr>
        <p:spPr>
          <a:xfrm>
            <a:off x="1025356" y="8441730"/>
            <a:ext cx="6442244" cy="816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공격 요청이 서버 도달 이전 단계에서 차단됨</a:t>
            </a:r>
            <a:endParaRPr lang="en-US" altLang="ko-KR" sz="2416" spc="-4" dirty="0">
              <a:solidFill>
                <a:srgbClr val="231F20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차단 이벤트가 </a:t>
            </a:r>
            <a:r>
              <a:rPr kumimoji="0" lang="en-US" altLang="ko-KR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WAF </a:t>
            </a:r>
            <a:r>
              <a:rPr kumimoji="0" lang="ko-KR" alt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로그에 정상 기록됨</a:t>
            </a:r>
            <a:endParaRPr kumimoji="0" lang="en-US" sz="2416" b="0" i="0" u="none" strike="noStrike" kern="1200" cap="none" spc="-4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grpSp>
        <p:nvGrpSpPr>
          <p:cNvPr id="20" name="Group 17">
            <a:extLst>
              <a:ext uri="{FF2B5EF4-FFF2-40B4-BE49-F238E27FC236}">
                <a16:creationId xmlns:a16="http://schemas.microsoft.com/office/drawing/2014/main" id="{96A2351E-3A52-485B-A1AD-3DD9FAAD118F}"/>
              </a:ext>
            </a:extLst>
          </p:cNvPr>
          <p:cNvGrpSpPr/>
          <p:nvPr/>
        </p:nvGrpSpPr>
        <p:grpSpPr>
          <a:xfrm>
            <a:off x="1025356" y="3162300"/>
            <a:ext cx="1870244" cy="850248"/>
            <a:chOff x="0" y="0"/>
            <a:chExt cx="492575" cy="223934"/>
          </a:xfrm>
        </p:grpSpPr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1F32946F-48E7-496E-BCC9-EE2AEC130089}"/>
                </a:ext>
              </a:extLst>
            </p:cNvPr>
            <p:cNvSpPr/>
            <p:nvPr/>
          </p:nvSpPr>
          <p:spPr>
            <a:xfrm>
              <a:off x="0" y="0"/>
              <a:ext cx="492575" cy="223934"/>
            </a:xfrm>
            <a:custGeom>
              <a:avLst/>
              <a:gdLst/>
              <a:ahLst/>
              <a:cxnLst/>
              <a:rect l="l" t="t" r="r" b="b"/>
              <a:pathLst>
                <a:path w="492575" h="223934">
                  <a:moveTo>
                    <a:pt x="111967" y="0"/>
                  </a:moveTo>
                  <a:lnTo>
                    <a:pt x="380608" y="0"/>
                  </a:lnTo>
                  <a:cubicBezTo>
                    <a:pt x="410303" y="0"/>
                    <a:pt x="438782" y="11796"/>
                    <a:pt x="459780" y="32794"/>
                  </a:cubicBezTo>
                  <a:cubicBezTo>
                    <a:pt x="480778" y="53792"/>
                    <a:pt x="492575" y="82271"/>
                    <a:pt x="492575" y="111967"/>
                  </a:cubicBezTo>
                  <a:lnTo>
                    <a:pt x="492575" y="111967"/>
                  </a:lnTo>
                  <a:cubicBezTo>
                    <a:pt x="492575" y="141662"/>
                    <a:pt x="480778" y="170141"/>
                    <a:pt x="459780" y="191139"/>
                  </a:cubicBezTo>
                  <a:cubicBezTo>
                    <a:pt x="438782" y="212137"/>
                    <a:pt x="410303" y="223934"/>
                    <a:pt x="380608" y="223934"/>
                  </a:cubicBezTo>
                  <a:lnTo>
                    <a:pt x="111967" y="223934"/>
                  </a:lnTo>
                  <a:cubicBezTo>
                    <a:pt x="82271" y="223934"/>
                    <a:pt x="53792" y="212137"/>
                    <a:pt x="32794" y="191139"/>
                  </a:cubicBezTo>
                  <a:cubicBezTo>
                    <a:pt x="11796" y="170141"/>
                    <a:pt x="0" y="141662"/>
                    <a:pt x="0" y="111967"/>
                  </a:cubicBezTo>
                  <a:lnTo>
                    <a:pt x="0" y="111967"/>
                  </a:lnTo>
                  <a:cubicBezTo>
                    <a:pt x="0" y="82271"/>
                    <a:pt x="11796" y="53792"/>
                    <a:pt x="32794" y="32794"/>
                  </a:cubicBezTo>
                  <a:cubicBezTo>
                    <a:pt x="53792" y="11796"/>
                    <a:pt x="82271" y="0"/>
                    <a:pt x="111967" y="0"/>
                  </a:cubicBezTo>
                  <a:close/>
                </a:path>
              </a:pathLst>
            </a:custGeom>
            <a:solidFill>
              <a:srgbClr val="FF6D2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TextBox 19">
              <a:extLst>
                <a:ext uri="{FF2B5EF4-FFF2-40B4-BE49-F238E27FC236}">
                  <a16:creationId xmlns:a16="http://schemas.microsoft.com/office/drawing/2014/main" id="{958597C5-8C89-40ED-8651-D082AC3BE6B0}"/>
                </a:ext>
              </a:extLst>
            </p:cNvPr>
            <p:cNvSpPr txBox="1"/>
            <p:nvPr/>
          </p:nvSpPr>
          <p:spPr>
            <a:xfrm>
              <a:off x="0" y="0"/>
              <a:ext cx="492575" cy="2239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3" name="Group 20">
            <a:extLst>
              <a:ext uri="{FF2B5EF4-FFF2-40B4-BE49-F238E27FC236}">
                <a16:creationId xmlns:a16="http://schemas.microsoft.com/office/drawing/2014/main" id="{1C08EE3A-01E3-4E7E-9749-0B1B428C1BF0}"/>
              </a:ext>
            </a:extLst>
          </p:cNvPr>
          <p:cNvGrpSpPr/>
          <p:nvPr/>
        </p:nvGrpSpPr>
        <p:grpSpPr>
          <a:xfrm>
            <a:off x="990600" y="5263388"/>
            <a:ext cx="2488573" cy="850248"/>
            <a:chOff x="0" y="0"/>
            <a:chExt cx="492575" cy="223934"/>
          </a:xfrm>
        </p:grpSpPr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C4890684-9570-4793-A852-75B1FDFE7753}"/>
                </a:ext>
              </a:extLst>
            </p:cNvPr>
            <p:cNvSpPr/>
            <p:nvPr/>
          </p:nvSpPr>
          <p:spPr>
            <a:xfrm>
              <a:off x="0" y="0"/>
              <a:ext cx="492575" cy="223934"/>
            </a:xfrm>
            <a:custGeom>
              <a:avLst/>
              <a:gdLst/>
              <a:ahLst/>
              <a:cxnLst/>
              <a:rect l="l" t="t" r="r" b="b"/>
              <a:pathLst>
                <a:path w="492575" h="223934">
                  <a:moveTo>
                    <a:pt x="111967" y="0"/>
                  </a:moveTo>
                  <a:lnTo>
                    <a:pt x="380608" y="0"/>
                  </a:lnTo>
                  <a:cubicBezTo>
                    <a:pt x="410303" y="0"/>
                    <a:pt x="438782" y="11796"/>
                    <a:pt x="459780" y="32794"/>
                  </a:cubicBezTo>
                  <a:cubicBezTo>
                    <a:pt x="480778" y="53792"/>
                    <a:pt x="492575" y="82271"/>
                    <a:pt x="492575" y="111967"/>
                  </a:cubicBezTo>
                  <a:lnTo>
                    <a:pt x="492575" y="111967"/>
                  </a:lnTo>
                  <a:cubicBezTo>
                    <a:pt x="492575" y="141662"/>
                    <a:pt x="480778" y="170141"/>
                    <a:pt x="459780" y="191139"/>
                  </a:cubicBezTo>
                  <a:cubicBezTo>
                    <a:pt x="438782" y="212137"/>
                    <a:pt x="410303" y="223934"/>
                    <a:pt x="380608" y="223934"/>
                  </a:cubicBezTo>
                  <a:lnTo>
                    <a:pt x="111967" y="223934"/>
                  </a:lnTo>
                  <a:cubicBezTo>
                    <a:pt x="82271" y="223934"/>
                    <a:pt x="53792" y="212137"/>
                    <a:pt x="32794" y="191139"/>
                  </a:cubicBezTo>
                  <a:cubicBezTo>
                    <a:pt x="11796" y="170141"/>
                    <a:pt x="0" y="141662"/>
                    <a:pt x="0" y="111967"/>
                  </a:cubicBezTo>
                  <a:lnTo>
                    <a:pt x="0" y="111967"/>
                  </a:lnTo>
                  <a:cubicBezTo>
                    <a:pt x="0" y="82271"/>
                    <a:pt x="11796" y="53792"/>
                    <a:pt x="32794" y="32794"/>
                  </a:cubicBezTo>
                  <a:cubicBezTo>
                    <a:pt x="53792" y="11796"/>
                    <a:pt x="82271" y="0"/>
                    <a:pt x="111967" y="0"/>
                  </a:cubicBezTo>
                  <a:close/>
                </a:path>
              </a:pathLst>
            </a:custGeom>
            <a:solidFill>
              <a:srgbClr val="52A4BA"/>
            </a:solidFill>
          </p:spPr>
        </p:sp>
        <p:sp>
          <p:nvSpPr>
            <p:cNvPr id="25" name="TextBox 22">
              <a:extLst>
                <a:ext uri="{FF2B5EF4-FFF2-40B4-BE49-F238E27FC236}">
                  <a16:creationId xmlns:a16="http://schemas.microsoft.com/office/drawing/2014/main" id="{63763689-A767-48A3-8590-304F0C9D0BFD}"/>
                </a:ext>
              </a:extLst>
            </p:cNvPr>
            <p:cNvSpPr txBox="1"/>
            <p:nvPr/>
          </p:nvSpPr>
          <p:spPr>
            <a:xfrm>
              <a:off x="0" y="0"/>
              <a:ext cx="492575" cy="2239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6" name="Group 23">
            <a:extLst>
              <a:ext uri="{FF2B5EF4-FFF2-40B4-BE49-F238E27FC236}">
                <a16:creationId xmlns:a16="http://schemas.microsoft.com/office/drawing/2014/main" id="{AF905C54-88A3-461B-8652-7C2B0AEAA609}"/>
              </a:ext>
            </a:extLst>
          </p:cNvPr>
          <p:cNvGrpSpPr/>
          <p:nvPr/>
        </p:nvGrpSpPr>
        <p:grpSpPr>
          <a:xfrm>
            <a:off x="1016627" y="7417452"/>
            <a:ext cx="1870244" cy="850248"/>
            <a:chOff x="0" y="0"/>
            <a:chExt cx="492575" cy="223934"/>
          </a:xfrm>
        </p:grpSpPr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674A2815-2C83-41BA-AA24-D3AD0E0874BB}"/>
                </a:ext>
              </a:extLst>
            </p:cNvPr>
            <p:cNvSpPr/>
            <p:nvPr/>
          </p:nvSpPr>
          <p:spPr>
            <a:xfrm>
              <a:off x="0" y="0"/>
              <a:ext cx="492575" cy="223934"/>
            </a:xfrm>
            <a:custGeom>
              <a:avLst/>
              <a:gdLst/>
              <a:ahLst/>
              <a:cxnLst/>
              <a:rect l="l" t="t" r="r" b="b"/>
              <a:pathLst>
                <a:path w="492575" h="223934">
                  <a:moveTo>
                    <a:pt x="111967" y="0"/>
                  </a:moveTo>
                  <a:lnTo>
                    <a:pt x="380608" y="0"/>
                  </a:lnTo>
                  <a:cubicBezTo>
                    <a:pt x="410303" y="0"/>
                    <a:pt x="438782" y="11796"/>
                    <a:pt x="459780" y="32794"/>
                  </a:cubicBezTo>
                  <a:cubicBezTo>
                    <a:pt x="480778" y="53792"/>
                    <a:pt x="492575" y="82271"/>
                    <a:pt x="492575" y="111967"/>
                  </a:cubicBezTo>
                  <a:lnTo>
                    <a:pt x="492575" y="111967"/>
                  </a:lnTo>
                  <a:cubicBezTo>
                    <a:pt x="492575" y="141662"/>
                    <a:pt x="480778" y="170141"/>
                    <a:pt x="459780" y="191139"/>
                  </a:cubicBezTo>
                  <a:cubicBezTo>
                    <a:pt x="438782" y="212137"/>
                    <a:pt x="410303" y="223934"/>
                    <a:pt x="380608" y="223934"/>
                  </a:cubicBezTo>
                  <a:lnTo>
                    <a:pt x="111967" y="223934"/>
                  </a:lnTo>
                  <a:cubicBezTo>
                    <a:pt x="82271" y="223934"/>
                    <a:pt x="53792" y="212137"/>
                    <a:pt x="32794" y="191139"/>
                  </a:cubicBezTo>
                  <a:cubicBezTo>
                    <a:pt x="11796" y="170141"/>
                    <a:pt x="0" y="141662"/>
                    <a:pt x="0" y="111967"/>
                  </a:cubicBezTo>
                  <a:lnTo>
                    <a:pt x="0" y="111967"/>
                  </a:lnTo>
                  <a:cubicBezTo>
                    <a:pt x="0" y="82271"/>
                    <a:pt x="11796" y="53792"/>
                    <a:pt x="32794" y="32794"/>
                  </a:cubicBezTo>
                  <a:cubicBezTo>
                    <a:pt x="53792" y="11796"/>
                    <a:pt x="82271" y="0"/>
                    <a:pt x="111967" y="0"/>
                  </a:cubicBezTo>
                  <a:close/>
                </a:path>
              </a:pathLst>
            </a:custGeom>
            <a:solidFill>
              <a:srgbClr val="867C6E"/>
            </a:solidFill>
          </p:spPr>
        </p:sp>
        <p:sp>
          <p:nvSpPr>
            <p:cNvPr id="30" name="TextBox 25">
              <a:extLst>
                <a:ext uri="{FF2B5EF4-FFF2-40B4-BE49-F238E27FC236}">
                  <a16:creationId xmlns:a16="http://schemas.microsoft.com/office/drawing/2014/main" id="{3453F31B-6D42-46EF-B683-60485AC75C49}"/>
                </a:ext>
              </a:extLst>
            </p:cNvPr>
            <p:cNvSpPr txBox="1"/>
            <p:nvPr/>
          </p:nvSpPr>
          <p:spPr>
            <a:xfrm>
              <a:off x="0" y="0"/>
              <a:ext cx="492575" cy="2239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1" name="TextBox 26">
            <a:extLst>
              <a:ext uri="{FF2B5EF4-FFF2-40B4-BE49-F238E27FC236}">
                <a16:creationId xmlns:a16="http://schemas.microsoft.com/office/drawing/2014/main" id="{E1E63F18-D96D-4617-8D85-27928CA90F89}"/>
              </a:ext>
            </a:extLst>
          </p:cNvPr>
          <p:cNvSpPr txBox="1"/>
          <p:nvPr/>
        </p:nvSpPr>
        <p:spPr>
          <a:xfrm>
            <a:off x="1138575" y="3420960"/>
            <a:ext cx="1640726" cy="39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9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08" b="0" i="0" u="none" strike="noStrike" kern="1200" cap="none" spc="-189" normalizeH="0" baseline="0" noProof="0" dirty="0">
              <a:ln>
                <a:noFill/>
              </a:ln>
              <a:solidFill>
                <a:srgbClr val="FAF8F5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32" name="TextBox 27">
            <a:extLst>
              <a:ext uri="{FF2B5EF4-FFF2-40B4-BE49-F238E27FC236}">
                <a16:creationId xmlns:a16="http://schemas.microsoft.com/office/drawing/2014/main" id="{C624ECB1-0C30-4EE3-8DC0-D4416CEB032B}"/>
              </a:ext>
            </a:extLst>
          </p:cNvPr>
          <p:cNvSpPr txBox="1"/>
          <p:nvPr/>
        </p:nvSpPr>
        <p:spPr>
          <a:xfrm>
            <a:off x="990600" y="5522048"/>
            <a:ext cx="2488573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9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110" spc="-189" dirty="0">
                <a:solidFill>
                  <a:srgbClr val="FAF8F5"/>
                </a:solidFill>
                <a:latin typeface="210 다락방"/>
                <a:ea typeface="210 다락방"/>
                <a:cs typeface="210 다락방"/>
                <a:sym typeface="210 다락방"/>
              </a:rPr>
              <a:t>차단</a:t>
            </a:r>
            <a:r>
              <a:rPr kumimoji="0" lang="ko-KR" altLang="en-US" sz="3110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 시나리오</a:t>
            </a:r>
            <a:endParaRPr kumimoji="0" lang="en-US" sz="3110" b="0" i="0" u="none" strike="noStrike" kern="1200" cap="none" spc="-189" normalizeH="0" baseline="0" noProof="0" dirty="0">
              <a:ln>
                <a:noFill/>
              </a:ln>
              <a:solidFill>
                <a:srgbClr val="FAF8F5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33" name="TextBox 28">
            <a:extLst>
              <a:ext uri="{FF2B5EF4-FFF2-40B4-BE49-F238E27FC236}">
                <a16:creationId xmlns:a16="http://schemas.microsoft.com/office/drawing/2014/main" id="{9E13057C-BE20-4E8C-97FD-E8735858E4DD}"/>
              </a:ext>
            </a:extLst>
          </p:cNvPr>
          <p:cNvSpPr txBox="1"/>
          <p:nvPr/>
        </p:nvSpPr>
        <p:spPr>
          <a:xfrm>
            <a:off x="1138575" y="7676112"/>
            <a:ext cx="1640726" cy="39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9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108" spc="-189" dirty="0">
                <a:solidFill>
                  <a:srgbClr val="FAF8F5"/>
                </a:solidFill>
                <a:latin typeface="210 다락방"/>
                <a:ea typeface="210 다락방"/>
                <a:cs typeface="210 다락방"/>
                <a:sym typeface="210 다락방"/>
              </a:rPr>
              <a:t>차단</a:t>
            </a:r>
            <a:r>
              <a:rPr kumimoji="0" lang="ko-KR" alt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 결과</a:t>
            </a:r>
            <a:endParaRPr kumimoji="0" lang="en-US" sz="3108" b="0" i="0" u="none" strike="noStrike" kern="1200" cap="none" spc="-189" normalizeH="0" baseline="0" noProof="0" dirty="0">
              <a:ln>
                <a:noFill/>
              </a:ln>
              <a:solidFill>
                <a:srgbClr val="FAF8F5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34" name="TextBox 27">
            <a:extLst>
              <a:ext uri="{FF2B5EF4-FFF2-40B4-BE49-F238E27FC236}">
                <a16:creationId xmlns:a16="http://schemas.microsoft.com/office/drawing/2014/main" id="{3014B40D-5E0B-4444-8C80-E685F525FF23}"/>
              </a:ext>
            </a:extLst>
          </p:cNvPr>
          <p:cNvSpPr txBox="1"/>
          <p:nvPr/>
        </p:nvSpPr>
        <p:spPr>
          <a:xfrm>
            <a:off x="1138575" y="3384095"/>
            <a:ext cx="1640726" cy="39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9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개요</a:t>
            </a:r>
            <a:endParaRPr kumimoji="0" lang="en-US" sz="3108" b="0" i="0" u="none" strike="noStrike" kern="1200" cap="none" spc="-189" normalizeH="0" baseline="0" noProof="0" dirty="0">
              <a:ln>
                <a:noFill/>
              </a:ln>
              <a:solidFill>
                <a:srgbClr val="FAF8F5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5422620-4032-485D-8A4E-C6F8C2960C16}"/>
              </a:ext>
            </a:extLst>
          </p:cNvPr>
          <p:cNvGrpSpPr/>
          <p:nvPr/>
        </p:nvGrpSpPr>
        <p:grpSpPr>
          <a:xfrm>
            <a:off x="8458200" y="3049656"/>
            <a:ext cx="9471785" cy="6900175"/>
            <a:chOff x="8458200" y="3049656"/>
            <a:chExt cx="9471785" cy="6900175"/>
          </a:xfrm>
        </p:grpSpPr>
        <p:sp>
          <p:nvSpPr>
            <p:cNvPr id="28" name="TextBox 28"/>
            <p:cNvSpPr txBox="1"/>
            <p:nvPr/>
          </p:nvSpPr>
          <p:spPr>
            <a:xfrm>
              <a:off x="9724382" y="7725057"/>
              <a:ext cx="1640726" cy="399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98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8" b="0" i="0" u="none" strike="noStrike" kern="1200" cap="none" spc="-189" normalizeH="0" baseline="0" noProof="0" dirty="0" err="1">
                  <a:ln>
                    <a:noFill/>
                  </a:ln>
                  <a:solidFill>
                    <a:srgbClr val="FAF8F5"/>
                  </a:solidFill>
                  <a:effectLst/>
                  <a:uLnTx/>
                  <a:uFillTx/>
                  <a:latin typeface="210 다락방"/>
                  <a:ea typeface="210 다락방"/>
                  <a:cs typeface="210 다락방"/>
                  <a:sym typeface="210 다락방"/>
                </a:rPr>
                <a:t>목표</a:t>
              </a:r>
              <a:r>
                <a:rPr kumimoji="0" lang="en-US" sz="3108" b="0" i="0" u="none" strike="noStrike" kern="1200" cap="none" spc="-189" normalizeH="0" baseline="0" noProof="0" dirty="0">
                  <a:ln>
                    <a:noFill/>
                  </a:ln>
                  <a:solidFill>
                    <a:srgbClr val="FAF8F5"/>
                  </a:solidFill>
                  <a:effectLst/>
                  <a:uLnTx/>
                  <a:uFillTx/>
                  <a:latin typeface="210 다락방"/>
                  <a:ea typeface="210 다락방"/>
                  <a:cs typeface="210 다락방"/>
                  <a:sym typeface="210 다락방"/>
                </a:rPr>
                <a:t> 3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8CA3B71-1F79-47F7-8428-3F5691910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58200" y="3414092"/>
              <a:ext cx="9471785" cy="6535739"/>
            </a:xfrm>
            <a:prstGeom prst="rect">
              <a:avLst/>
            </a:prstGeom>
            <a:ln w="28575">
              <a:solidFill>
                <a:srgbClr val="7ED6C2"/>
              </a:solidFill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806639D-B03D-41D4-8156-056FE81B182F}"/>
                </a:ext>
              </a:extLst>
            </p:cNvPr>
            <p:cNvSpPr/>
            <p:nvPr/>
          </p:nvSpPr>
          <p:spPr>
            <a:xfrm>
              <a:off x="11491200" y="8267700"/>
              <a:ext cx="2453400" cy="163978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702984F-A227-4863-94C9-93DAD7E25F74}"/>
                </a:ext>
              </a:extLst>
            </p:cNvPr>
            <p:cNvSpPr txBox="1"/>
            <p:nvPr/>
          </p:nvSpPr>
          <p:spPr>
            <a:xfrm>
              <a:off x="10957670" y="3049656"/>
              <a:ext cx="5044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✅ </a:t>
              </a:r>
              <a:r>
                <a:rPr lang="ko-KR" altLang="en-US" dirty="0">
                  <a:solidFill>
                    <a:prstClr val="black"/>
                  </a:solidFill>
                  <a:latin typeface="윤고딕 Medium" panose="020B0600000101010101" charset="-127"/>
                  <a:ea typeface="윤고딕 Medium" panose="020B0600000101010101" charset="-127"/>
                </a:rPr>
                <a:t>웹 취약점 공격 시도에 대한 </a:t>
              </a:r>
              <a:r>
                <a:rPr lang="en-US" altLang="ko-KR" dirty="0">
                  <a:solidFill>
                    <a:prstClr val="black"/>
                  </a:solidFill>
                  <a:latin typeface="윤고딕 Medium" panose="020B0600000101010101" charset="-127"/>
                  <a:ea typeface="윤고딕 Medium" panose="020B0600000101010101" charset="-127"/>
                </a:rPr>
                <a:t>WAF </a:t>
              </a:r>
              <a:r>
                <a:rPr lang="ko-KR" altLang="en-US" dirty="0">
                  <a:solidFill>
                    <a:prstClr val="black"/>
                  </a:solidFill>
                  <a:latin typeface="윤고딕 Medium" panose="020B0600000101010101" charset="-127"/>
                  <a:ea typeface="윤고딕 Medium" panose="020B0600000101010101" charset="-127"/>
                </a:rPr>
                <a:t>차단 로그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 </a:t>
              </a:r>
              <a:endParaRPr lang="ko-KR" altLang="en-US" dirty="0">
                <a:latin typeface="윤고딕 Medium" panose="020B0600000101010101" charset="-127"/>
                <a:ea typeface="윤고딕 Medium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59435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D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A4B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408296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1970" y="172752"/>
            <a:ext cx="17941074" cy="9941496"/>
            <a:chOff x="0" y="0"/>
            <a:chExt cx="4725221" cy="26183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25221" cy="2618336"/>
            </a:xfrm>
            <a:custGeom>
              <a:avLst/>
              <a:gdLst/>
              <a:ahLst/>
              <a:cxnLst/>
              <a:rect l="l" t="t" r="r" b="b"/>
              <a:pathLst>
                <a:path w="4725221" h="2618336">
                  <a:moveTo>
                    <a:pt x="0" y="0"/>
                  </a:moveTo>
                  <a:lnTo>
                    <a:pt x="4725221" y="0"/>
                  </a:lnTo>
                  <a:lnTo>
                    <a:pt x="4725221" y="2618336"/>
                  </a:lnTo>
                  <a:lnTo>
                    <a:pt x="0" y="2618336"/>
                  </a:lnTo>
                  <a:close/>
                </a:path>
              </a:pathLst>
            </a:custGeom>
            <a:solidFill>
              <a:srgbClr val="FAF8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4725221" cy="2618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948547" y="2990852"/>
            <a:ext cx="16390906" cy="0"/>
          </a:xfrm>
          <a:prstGeom prst="line">
            <a:avLst/>
          </a:prstGeom>
          <a:ln w="9525" cap="flat">
            <a:solidFill>
              <a:srgbClr val="867C6E">
                <a:alpha val="52941"/>
              </a:srgbClr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3670905" y="1435926"/>
            <a:ext cx="10946190" cy="847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6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901" b="0" i="0" u="none" strike="noStrike" kern="1200" cap="none" spc="-586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보안 이벤트 탐지 및 관제 결과</a:t>
            </a:r>
            <a:endParaRPr kumimoji="0" lang="en-US" sz="6901" b="0" i="0" u="none" strike="noStrike" kern="1200" cap="none" spc="-586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819992" y="1139889"/>
            <a:ext cx="4648016" cy="140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Security Event Detection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52A4BA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Monitoring Results</a:t>
            </a: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30CA0F8A-F405-4C18-8BC0-5B5FC73B21CF}"/>
              </a:ext>
            </a:extLst>
          </p:cNvPr>
          <p:cNvSpPr txBox="1"/>
          <p:nvPr/>
        </p:nvSpPr>
        <p:spPr>
          <a:xfrm>
            <a:off x="5798908" y="2471766"/>
            <a:ext cx="6690185" cy="26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spc="-77" dirty="0" err="1">
                <a:solidFill>
                  <a:prstClr val="black">
                    <a:alpha val="76863"/>
                  </a:prstClr>
                </a:solidFill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Wazuh</a:t>
            </a:r>
            <a:r>
              <a:rPr lang="en-US" sz="2800" b="1" spc="-77" dirty="0">
                <a:solidFill>
                  <a:prstClr val="black">
                    <a:alpha val="76863"/>
                  </a:prstClr>
                </a:solidFill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 (SIEM)</a:t>
            </a:r>
            <a:endParaRPr kumimoji="0" lang="en-US" sz="2800" b="1" i="0" u="none" strike="noStrike" kern="1200" cap="none" spc="-77" normalizeH="0" baseline="0" noProof="0" dirty="0">
              <a:ln>
                <a:noFill/>
              </a:ln>
              <a:solidFill>
                <a:prstClr val="black">
                  <a:alpha val="76863"/>
                </a:prstClr>
              </a:solidFill>
              <a:effectLst/>
              <a:uLnTx/>
              <a:uFillTx/>
              <a:latin typeface="윤고딕 Medium" panose="020B0600000101010101" charset="-127"/>
              <a:ea typeface="윤고딕 Medium" panose="020B0600000101010101" charset="-127"/>
              <a:cs typeface="윤고딕"/>
              <a:sym typeface="윤고딕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FDCF4B90-7BCF-424D-BB5B-9C00E83D9651}"/>
              </a:ext>
            </a:extLst>
          </p:cNvPr>
          <p:cNvSpPr txBox="1"/>
          <p:nvPr/>
        </p:nvSpPr>
        <p:spPr>
          <a:xfrm>
            <a:off x="1079891" y="4174530"/>
            <a:ext cx="7225909" cy="816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16" spc="-4" dirty="0" err="1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Wazuh</a:t>
            </a:r>
            <a:r>
              <a:rPr lang="ko-KR" altLang="en-US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를 통합 보안 관제</a:t>
            </a:r>
            <a:r>
              <a:rPr lang="en-US" altLang="ko-KR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(SIEM) </a:t>
            </a:r>
            <a:r>
              <a:rPr lang="ko-KR" altLang="en-US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시스템으로 구성</a:t>
            </a:r>
            <a:endParaRPr lang="en-US" altLang="ko-KR" sz="2416" spc="-4" dirty="0">
              <a:solidFill>
                <a:srgbClr val="231F20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Suricata </a:t>
            </a:r>
            <a:r>
              <a:rPr kumimoji="0" lang="ko-KR" alt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및 </a:t>
            </a:r>
            <a:r>
              <a:rPr kumimoji="0" lang="en-US" altLang="ko-KR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WAF </a:t>
            </a:r>
            <a:r>
              <a:rPr kumimoji="0" lang="ko-KR" alt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로그를 중앙 집중 방식으로 수집</a:t>
            </a:r>
            <a:endParaRPr kumimoji="0" lang="en-US" sz="2416" b="0" i="0" u="none" strike="noStrike" kern="1200" cap="none" spc="-4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A95E83B6-76A0-42D4-8B51-9C7A219D9B7F}"/>
              </a:ext>
            </a:extLst>
          </p:cNvPr>
          <p:cNvSpPr txBox="1"/>
          <p:nvPr/>
        </p:nvSpPr>
        <p:spPr>
          <a:xfrm>
            <a:off x="1072182" y="6265937"/>
            <a:ext cx="8986217" cy="816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Suricata </a:t>
            </a:r>
            <a:r>
              <a:rPr kumimoji="0" lang="ko-KR" alt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탐지 로그 및 </a:t>
            </a:r>
            <a:r>
              <a:rPr kumimoji="0" lang="en-US" altLang="ko-KR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WAF </a:t>
            </a:r>
            <a:r>
              <a:rPr kumimoji="0" lang="ko-KR" alt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차단 로그를 </a:t>
            </a:r>
            <a:r>
              <a:rPr kumimoji="0" lang="en-US" altLang="ko-KR" sz="2416" b="0" i="0" u="none" strike="noStrike" kern="1200" cap="none" spc="-4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rsyslog</a:t>
            </a:r>
            <a:r>
              <a:rPr kumimoji="0" lang="ko-KR" alt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를 통해 수집</a:t>
            </a:r>
            <a:endParaRPr kumimoji="0" lang="en-US" altLang="ko-KR" sz="2416" b="0" i="0" u="none" strike="noStrike" kern="1200" cap="none" spc="-4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16" spc="-4" dirty="0" err="1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Wazuh</a:t>
            </a:r>
            <a:r>
              <a:rPr lang="en-US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 Manager</a:t>
            </a:r>
            <a:r>
              <a:rPr lang="ko-KR" altLang="en-US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에서 로그 분석 및 경보 생성</a:t>
            </a:r>
            <a:endParaRPr kumimoji="0" lang="en-US" sz="2416" b="0" i="0" u="none" strike="noStrike" kern="1200" cap="none" spc="-4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68D3E4D1-F1CB-4ED9-A3FD-7CF32382E83F}"/>
              </a:ext>
            </a:extLst>
          </p:cNvPr>
          <p:cNvSpPr txBox="1"/>
          <p:nvPr/>
        </p:nvSpPr>
        <p:spPr>
          <a:xfrm>
            <a:off x="1025356" y="8441730"/>
            <a:ext cx="9642644" cy="816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탐지 및 차단 이벤트가 </a:t>
            </a:r>
            <a:r>
              <a:rPr lang="en-US" altLang="ko-KR" sz="2416" spc="-4" dirty="0" err="1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Wazuh</a:t>
            </a:r>
            <a:r>
              <a:rPr lang="en-US" altLang="ko-KR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 Dashboard</a:t>
            </a:r>
            <a:r>
              <a:rPr lang="ko-KR" altLang="en-US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에 경보</a:t>
            </a:r>
            <a:r>
              <a:rPr lang="en-US" altLang="ko-KR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(Alert)</a:t>
            </a:r>
            <a:r>
              <a:rPr lang="ko-KR" altLang="en-US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로 표시됨</a:t>
            </a:r>
            <a:endParaRPr lang="en-US" altLang="ko-KR" sz="2416" spc="-4" dirty="0">
              <a:solidFill>
                <a:srgbClr val="231F20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보안 이벤트에 대한 중앙 모니터링 및 추적 가능함을 확인</a:t>
            </a:r>
            <a:endParaRPr kumimoji="0" lang="en-US" sz="2416" b="0" i="0" u="none" strike="noStrike" kern="1200" cap="none" spc="-4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grpSp>
        <p:nvGrpSpPr>
          <p:cNvPr id="20" name="Group 17">
            <a:extLst>
              <a:ext uri="{FF2B5EF4-FFF2-40B4-BE49-F238E27FC236}">
                <a16:creationId xmlns:a16="http://schemas.microsoft.com/office/drawing/2014/main" id="{96A2351E-3A52-485B-A1AD-3DD9FAAD118F}"/>
              </a:ext>
            </a:extLst>
          </p:cNvPr>
          <p:cNvGrpSpPr/>
          <p:nvPr/>
        </p:nvGrpSpPr>
        <p:grpSpPr>
          <a:xfrm>
            <a:off x="1025356" y="3162300"/>
            <a:ext cx="1870244" cy="850248"/>
            <a:chOff x="0" y="0"/>
            <a:chExt cx="492575" cy="223934"/>
          </a:xfrm>
        </p:grpSpPr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1F32946F-48E7-496E-BCC9-EE2AEC130089}"/>
                </a:ext>
              </a:extLst>
            </p:cNvPr>
            <p:cNvSpPr/>
            <p:nvPr/>
          </p:nvSpPr>
          <p:spPr>
            <a:xfrm>
              <a:off x="0" y="0"/>
              <a:ext cx="492575" cy="223934"/>
            </a:xfrm>
            <a:custGeom>
              <a:avLst/>
              <a:gdLst/>
              <a:ahLst/>
              <a:cxnLst/>
              <a:rect l="l" t="t" r="r" b="b"/>
              <a:pathLst>
                <a:path w="492575" h="223934">
                  <a:moveTo>
                    <a:pt x="111967" y="0"/>
                  </a:moveTo>
                  <a:lnTo>
                    <a:pt x="380608" y="0"/>
                  </a:lnTo>
                  <a:cubicBezTo>
                    <a:pt x="410303" y="0"/>
                    <a:pt x="438782" y="11796"/>
                    <a:pt x="459780" y="32794"/>
                  </a:cubicBezTo>
                  <a:cubicBezTo>
                    <a:pt x="480778" y="53792"/>
                    <a:pt x="492575" y="82271"/>
                    <a:pt x="492575" y="111967"/>
                  </a:cubicBezTo>
                  <a:lnTo>
                    <a:pt x="492575" y="111967"/>
                  </a:lnTo>
                  <a:cubicBezTo>
                    <a:pt x="492575" y="141662"/>
                    <a:pt x="480778" y="170141"/>
                    <a:pt x="459780" y="191139"/>
                  </a:cubicBezTo>
                  <a:cubicBezTo>
                    <a:pt x="438782" y="212137"/>
                    <a:pt x="410303" y="223934"/>
                    <a:pt x="380608" y="223934"/>
                  </a:cubicBezTo>
                  <a:lnTo>
                    <a:pt x="111967" y="223934"/>
                  </a:lnTo>
                  <a:cubicBezTo>
                    <a:pt x="82271" y="223934"/>
                    <a:pt x="53792" y="212137"/>
                    <a:pt x="32794" y="191139"/>
                  </a:cubicBezTo>
                  <a:cubicBezTo>
                    <a:pt x="11796" y="170141"/>
                    <a:pt x="0" y="141662"/>
                    <a:pt x="0" y="111967"/>
                  </a:cubicBezTo>
                  <a:lnTo>
                    <a:pt x="0" y="111967"/>
                  </a:lnTo>
                  <a:cubicBezTo>
                    <a:pt x="0" y="82271"/>
                    <a:pt x="11796" y="53792"/>
                    <a:pt x="32794" y="32794"/>
                  </a:cubicBezTo>
                  <a:cubicBezTo>
                    <a:pt x="53792" y="11796"/>
                    <a:pt x="82271" y="0"/>
                    <a:pt x="111967" y="0"/>
                  </a:cubicBezTo>
                  <a:close/>
                </a:path>
              </a:pathLst>
            </a:custGeom>
            <a:solidFill>
              <a:srgbClr val="FF6D2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TextBox 19">
              <a:extLst>
                <a:ext uri="{FF2B5EF4-FFF2-40B4-BE49-F238E27FC236}">
                  <a16:creationId xmlns:a16="http://schemas.microsoft.com/office/drawing/2014/main" id="{958597C5-8C89-40ED-8651-D082AC3BE6B0}"/>
                </a:ext>
              </a:extLst>
            </p:cNvPr>
            <p:cNvSpPr txBox="1"/>
            <p:nvPr/>
          </p:nvSpPr>
          <p:spPr>
            <a:xfrm>
              <a:off x="0" y="0"/>
              <a:ext cx="492575" cy="2239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3" name="Group 20">
            <a:extLst>
              <a:ext uri="{FF2B5EF4-FFF2-40B4-BE49-F238E27FC236}">
                <a16:creationId xmlns:a16="http://schemas.microsoft.com/office/drawing/2014/main" id="{1C08EE3A-01E3-4E7E-9749-0B1B428C1BF0}"/>
              </a:ext>
            </a:extLst>
          </p:cNvPr>
          <p:cNvGrpSpPr/>
          <p:nvPr/>
        </p:nvGrpSpPr>
        <p:grpSpPr>
          <a:xfrm>
            <a:off x="990600" y="5263388"/>
            <a:ext cx="2488573" cy="850248"/>
            <a:chOff x="0" y="0"/>
            <a:chExt cx="492575" cy="223934"/>
          </a:xfrm>
        </p:grpSpPr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C4890684-9570-4793-A852-75B1FDFE7753}"/>
                </a:ext>
              </a:extLst>
            </p:cNvPr>
            <p:cNvSpPr/>
            <p:nvPr/>
          </p:nvSpPr>
          <p:spPr>
            <a:xfrm>
              <a:off x="0" y="0"/>
              <a:ext cx="492575" cy="223934"/>
            </a:xfrm>
            <a:custGeom>
              <a:avLst/>
              <a:gdLst/>
              <a:ahLst/>
              <a:cxnLst/>
              <a:rect l="l" t="t" r="r" b="b"/>
              <a:pathLst>
                <a:path w="492575" h="223934">
                  <a:moveTo>
                    <a:pt x="111967" y="0"/>
                  </a:moveTo>
                  <a:lnTo>
                    <a:pt x="380608" y="0"/>
                  </a:lnTo>
                  <a:cubicBezTo>
                    <a:pt x="410303" y="0"/>
                    <a:pt x="438782" y="11796"/>
                    <a:pt x="459780" y="32794"/>
                  </a:cubicBezTo>
                  <a:cubicBezTo>
                    <a:pt x="480778" y="53792"/>
                    <a:pt x="492575" y="82271"/>
                    <a:pt x="492575" y="111967"/>
                  </a:cubicBezTo>
                  <a:lnTo>
                    <a:pt x="492575" y="111967"/>
                  </a:lnTo>
                  <a:cubicBezTo>
                    <a:pt x="492575" y="141662"/>
                    <a:pt x="480778" y="170141"/>
                    <a:pt x="459780" y="191139"/>
                  </a:cubicBezTo>
                  <a:cubicBezTo>
                    <a:pt x="438782" y="212137"/>
                    <a:pt x="410303" y="223934"/>
                    <a:pt x="380608" y="223934"/>
                  </a:cubicBezTo>
                  <a:lnTo>
                    <a:pt x="111967" y="223934"/>
                  </a:lnTo>
                  <a:cubicBezTo>
                    <a:pt x="82271" y="223934"/>
                    <a:pt x="53792" y="212137"/>
                    <a:pt x="32794" y="191139"/>
                  </a:cubicBezTo>
                  <a:cubicBezTo>
                    <a:pt x="11796" y="170141"/>
                    <a:pt x="0" y="141662"/>
                    <a:pt x="0" y="111967"/>
                  </a:cubicBezTo>
                  <a:lnTo>
                    <a:pt x="0" y="111967"/>
                  </a:lnTo>
                  <a:cubicBezTo>
                    <a:pt x="0" y="82271"/>
                    <a:pt x="11796" y="53792"/>
                    <a:pt x="32794" y="32794"/>
                  </a:cubicBezTo>
                  <a:cubicBezTo>
                    <a:pt x="53792" y="11796"/>
                    <a:pt x="82271" y="0"/>
                    <a:pt x="111967" y="0"/>
                  </a:cubicBezTo>
                  <a:close/>
                </a:path>
              </a:pathLst>
            </a:custGeom>
            <a:solidFill>
              <a:srgbClr val="52A4BA"/>
            </a:solidFill>
          </p:spPr>
        </p:sp>
        <p:sp>
          <p:nvSpPr>
            <p:cNvPr id="25" name="TextBox 22">
              <a:extLst>
                <a:ext uri="{FF2B5EF4-FFF2-40B4-BE49-F238E27FC236}">
                  <a16:creationId xmlns:a16="http://schemas.microsoft.com/office/drawing/2014/main" id="{63763689-A767-48A3-8590-304F0C9D0BFD}"/>
                </a:ext>
              </a:extLst>
            </p:cNvPr>
            <p:cNvSpPr txBox="1"/>
            <p:nvPr/>
          </p:nvSpPr>
          <p:spPr>
            <a:xfrm>
              <a:off x="0" y="0"/>
              <a:ext cx="492575" cy="2239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6" name="Group 23">
            <a:extLst>
              <a:ext uri="{FF2B5EF4-FFF2-40B4-BE49-F238E27FC236}">
                <a16:creationId xmlns:a16="http://schemas.microsoft.com/office/drawing/2014/main" id="{AF905C54-88A3-461B-8652-7C2B0AEAA609}"/>
              </a:ext>
            </a:extLst>
          </p:cNvPr>
          <p:cNvGrpSpPr/>
          <p:nvPr/>
        </p:nvGrpSpPr>
        <p:grpSpPr>
          <a:xfrm>
            <a:off x="1016627" y="7417452"/>
            <a:ext cx="1870244" cy="850248"/>
            <a:chOff x="0" y="0"/>
            <a:chExt cx="492575" cy="223934"/>
          </a:xfrm>
        </p:grpSpPr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674A2815-2C83-41BA-AA24-D3AD0E0874BB}"/>
                </a:ext>
              </a:extLst>
            </p:cNvPr>
            <p:cNvSpPr/>
            <p:nvPr/>
          </p:nvSpPr>
          <p:spPr>
            <a:xfrm>
              <a:off x="0" y="0"/>
              <a:ext cx="492575" cy="223934"/>
            </a:xfrm>
            <a:custGeom>
              <a:avLst/>
              <a:gdLst/>
              <a:ahLst/>
              <a:cxnLst/>
              <a:rect l="l" t="t" r="r" b="b"/>
              <a:pathLst>
                <a:path w="492575" h="223934">
                  <a:moveTo>
                    <a:pt x="111967" y="0"/>
                  </a:moveTo>
                  <a:lnTo>
                    <a:pt x="380608" y="0"/>
                  </a:lnTo>
                  <a:cubicBezTo>
                    <a:pt x="410303" y="0"/>
                    <a:pt x="438782" y="11796"/>
                    <a:pt x="459780" y="32794"/>
                  </a:cubicBezTo>
                  <a:cubicBezTo>
                    <a:pt x="480778" y="53792"/>
                    <a:pt x="492575" y="82271"/>
                    <a:pt x="492575" y="111967"/>
                  </a:cubicBezTo>
                  <a:lnTo>
                    <a:pt x="492575" y="111967"/>
                  </a:lnTo>
                  <a:cubicBezTo>
                    <a:pt x="492575" y="141662"/>
                    <a:pt x="480778" y="170141"/>
                    <a:pt x="459780" y="191139"/>
                  </a:cubicBezTo>
                  <a:cubicBezTo>
                    <a:pt x="438782" y="212137"/>
                    <a:pt x="410303" y="223934"/>
                    <a:pt x="380608" y="223934"/>
                  </a:cubicBezTo>
                  <a:lnTo>
                    <a:pt x="111967" y="223934"/>
                  </a:lnTo>
                  <a:cubicBezTo>
                    <a:pt x="82271" y="223934"/>
                    <a:pt x="53792" y="212137"/>
                    <a:pt x="32794" y="191139"/>
                  </a:cubicBezTo>
                  <a:cubicBezTo>
                    <a:pt x="11796" y="170141"/>
                    <a:pt x="0" y="141662"/>
                    <a:pt x="0" y="111967"/>
                  </a:cubicBezTo>
                  <a:lnTo>
                    <a:pt x="0" y="111967"/>
                  </a:lnTo>
                  <a:cubicBezTo>
                    <a:pt x="0" y="82271"/>
                    <a:pt x="11796" y="53792"/>
                    <a:pt x="32794" y="32794"/>
                  </a:cubicBezTo>
                  <a:cubicBezTo>
                    <a:pt x="53792" y="11796"/>
                    <a:pt x="82271" y="0"/>
                    <a:pt x="111967" y="0"/>
                  </a:cubicBezTo>
                  <a:close/>
                </a:path>
              </a:pathLst>
            </a:custGeom>
            <a:solidFill>
              <a:srgbClr val="867C6E"/>
            </a:solidFill>
          </p:spPr>
        </p:sp>
        <p:sp>
          <p:nvSpPr>
            <p:cNvPr id="30" name="TextBox 25">
              <a:extLst>
                <a:ext uri="{FF2B5EF4-FFF2-40B4-BE49-F238E27FC236}">
                  <a16:creationId xmlns:a16="http://schemas.microsoft.com/office/drawing/2014/main" id="{3453F31B-6D42-46EF-B683-60485AC75C49}"/>
                </a:ext>
              </a:extLst>
            </p:cNvPr>
            <p:cNvSpPr txBox="1"/>
            <p:nvPr/>
          </p:nvSpPr>
          <p:spPr>
            <a:xfrm>
              <a:off x="0" y="0"/>
              <a:ext cx="492575" cy="2239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1" name="TextBox 26">
            <a:extLst>
              <a:ext uri="{FF2B5EF4-FFF2-40B4-BE49-F238E27FC236}">
                <a16:creationId xmlns:a16="http://schemas.microsoft.com/office/drawing/2014/main" id="{E1E63F18-D96D-4617-8D85-27928CA90F89}"/>
              </a:ext>
            </a:extLst>
          </p:cNvPr>
          <p:cNvSpPr txBox="1"/>
          <p:nvPr/>
        </p:nvSpPr>
        <p:spPr>
          <a:xfrm>
            <a:off x="1138575" y="3420960"/>
            <a:ext cx="1640726" cy="39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9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08" b="0" i="0" u="none" strike="noStrike" kern="1200" cap="none" spc="-189" normalizeH="0" baseline="0" noProof="0" dirty="0">
              <a:ln>
                <a:noFill/>
              </a:ln>
              <a:solidFill>
                <a:srgbClr val="FAF8F5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32" name="TextBox 27">
            <a:extLst>
              <a:ext uri="{FF2B5EF4-FFF2-40B4-BE49-F238E27FC236}">
                <a16:creationId xmlns:a16="http://schemas.microsoft.com/office/drawing/2014/main" id="{C624ECB1-0C30-4EE3-8DC0-D4416CEB032B}"/>
              </a:ext>
            </a:extLst>
          </p:cNvPr>
          <p:cNvSpPr txBox="1"/>
          <p:nvPr/>
        </p:nvSpPr>
        <p:spPr>
          <a:xfrm>
            <a:off x="990600" y="5522048"/>
            <a:ext cx="2488573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9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110" spc="-189" dirty="0">
                <a:solidFill>
                  <a:srgbClr val="FAF8F5"/>
                </a:solidFill>
                <a:latin typeface="210 다락방"/>
                <a:ea typeface="210 다락방"/>
                <a:cs typeface="210 다락방"/>
                <a:sym typeface="210 다락방"/>
              </a:rPr>
              <a:t>관제</a:t>
            </a:r>
            <a:r>
              <a:rPr kumimoji="0" lang="ko-KR" altLang="en-US" sz="3110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 시나리오</a:t>
            </a:r>
            <a:endParaRPr kumimoji="0" lang="en-US" sz="3110" b="0" i="0" u="none" strike="noStrike" kern="1200" cap="none" spc="-189" normalizeH="0" baseline="0" noProof="0" dirty="0">
              <a:ln>
                <a:noFill/>
              </a:ln>
              <a:solidFill>
                <a:srgbClr val="FAF8F5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33" name="TextBox 28">
            <a:extLst>
              <a:ext uri="{FF2B5EF4-FFF2-40B4-BE49-F238E27FC236}">
                <a16:creationId xmlns:a16="http://schemas.microsoft.com/office/drawing/2014/main" id="{9E13057C-BE20-4E8C-97FD-E8735858E4DD}"/>
              </a:ext>
            </a:extLst>
          </p:cNvPr>
          <p:cNvSpPr txBox="1"/>
          <p:nvPr/>
        </p:nvSpPr>
        <p:spPr>
          <a:xfrm>
            <a:off x="1138575" y="7676112"/>
            <a:ext cx="1640726" cy="39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9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108" spc="-189" dirty="0">
                <a:solidFill>
                  <a:srgbClr val="FAF8F5"/>
                </a:solidFill>
                <a:latin typeface="210 다락방"/>
                <a:ea typeface="210 다락방"/>
                <a:cs typeface="210 다락방"/>
                <a:sym typeface="210 다락방"/>
              </a:rPr>
              <a:t>관제</a:t>
            </a:r>
            <a:r>
              <a:rPr kumimoji="0" lang="ko-KR" alt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 결과</a:t>
            </a:r>
            <a:endParaRPr kumimoji="0" lang="en-US" sz="3108" b="0" i="0" u="none" strike="noStrike" kern="1200" cap="none" spc="-189" normalizeH="0" baseline="0" noProof="0" dirty="0">
              <a:ln>
                <a:noFill/>
              </a:ln>
              <a:solidFill>
                <a:srgbClr val="FAF8F5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34" name="TextBox 27">
            <a:extLst>
              <a:ext uri="{FF2B5EF4-FFF2-40B4-BE49-F238E27FC236}">
                <a16:creationId xmlns:a16="http://schemas.microsoft.com/office/drawing/2014/main" id="{3014B40D-5E0B-4444-8C80-E685F525FF23}"/>
              </a:ext>
            </a:extLst>
          </p:cNvPr>
          <p:cNvSpPr txBox="1"/>
          <p:nvPr/>
        </p:nvSpPr>
        <p:spPr>
          <a:xfrm>
            <a:off x="1138575" y="3384095"/>
            <a:ext cx="1640726" cy="39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9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개요</a:t>
            </a:r>
            <a:endParaRPr kumimoji="0" lang="en-US" sz="3108" b="0" i="0" u="none" strike="noStrike" kern="1200" cap="none" spc="-189" normalizeH="0" baseline="0" noProof="0" dirty="0">
              <a:ln>
                <a:noFill/>
              </a:ln>
              <a:solidFill>
                <a:srgbClr val="FAF8F5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3F35B04-E3B3-41F9-BBFE-7CBE4FEF7293}"/>
              </a:ext>
            </a:extLst>
          </p:cNvPr>
          <p:cNvGrpSpPr/>
          <p:nvPr/>
        </p:nvGrpSpPr>
        <p:grpSpPr>
          <a:xfrm>
            <a:off x="10008704" y="3086100"/>
            <a:ext cx="7919417" cy="6553201"/>
            <a:chOff x="10008704" y="3086100"/>
            <a:chExt cx="7919417" cy="655320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94C09B9-6726-4389-968A-31FC7A0585A6}"/>
                </a:ext>
              </a:extLst>
            </p:cNvPr>
            <p:cNvSpPr txBox="1"/>
            <p:nvPr/>
          </p:nvSpPr>
          <p:spPr>
            <a:xfrm>
              <a:off x="11616966" y="3086100"/>
              <a:ext cx="48919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✅ </a:t>
              </a:r>
              <a:r>
                <a:rPr lang="ko-KR" altLang="en-US" dirty="0">
                  <a:solidFill>
                    <a:prstClr val="black"/>
                  </a:solidFill>
                  <a:latin typeface="윤고딕 Medium" panose="020B0600000101010101" charset="-127"/>
                  <a:ea typeface="윤고딕 Medium" panose="020B0600000101010101" charset="-127"/>
                </a:rPr>
                <a:t>웹 취약점 및 </a:t>
              </a:r>
              <a:r>
                <a:rPr lang="en-US" altLang="ko-KR" dirty="0">
                  <a:solidFill>
                    <a:prstClr val="black"/>
                  </a:solidFill>
                  <a:latin typeface="윤고딕 Medium" panose="020B0600000101010101" charset="-127"/>
                  <a:ea typeface="윤고딕 Medium" panose="020B0600000101010101" charset="-127"/>
                </a:rPr>
                <a:t>DDoS </a:t>
              </a:r>
              <a:r>
                <a:rPr lang="ko-KR" altLang="en-US" dirty="0">
                  <a:solidFill>
                    <a:prstClr val="black"/>
                  </a:solidFill>
                  <a:latin typeface="윤고딕 Medium" panose="020B0600000101010101" charset="-127"/>
                  <a:ea typeface="윤고딕 Medium" panose="020B0600000101010101" charset="-127"/>
                </a:rPr>
                <a:t>공격 보안 이벤트 요약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</a:rPr>
                <a:t> </a:t>
              </a:r>
              <a:endParaRPr lang="ko-KR" altLang="en-US" dirty="0">
                <a:latin typeface="윤고딕 Medium" panose="020B0600000101010101" charset="-127"/>
                <a:ea typeface="윤고딕 Medium" panose="020B0600000101010101" charset="-127"/>
              </a:endParaRPr>
            </a:p>
          </p:txBody>
        </p:sp>
        <p:sp>
          <p:nvSpPr>
            <p:cNvPr id="37" name="화살표: 오른쪽 36">
              <a:extLst>
                <a:ext uri="{FF2B5EF4-FFF2-40B4-BE49-F238E27FC236}">
                  <a16:creationId xmlns:a16="http://schemas.microsoft.com/office/drawing/2014/main" id="{4A76A4A8-7FF8-4F91-858A-14067BAAEB50}"/>
                </a:ext>
              </a:extLst>
            </p:cNvPr>
            <p:cNvSpPr/>
            <p:nvPr/>
          </p:nvSpPr>
          <p:spPr>
            <a:xfrm rot="5400000">
              <a:off x="13550946" y="8712247"/>
              <a:ext cx="1371600" cy="482507"/>
            </a:xfrm>
            <a:prstGeom prst="rightArrow">
              <a:avLst>
                <a:gd name="adj1" fmla="val 50000"/>
                <a:gd name="adj2" fmla="val 108709"/>
              </a:avLst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9A07C42-6E04-4F9F-9BBC-6D3DFE815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08704" y="3599149"/>
              <a:ext cx="7919417" cy="3144551"/>
            </a:xfrm>
            <a:prstGeom prst="rect">
              <a:avLst/>
            </a:prstGeom>
            <a:ln w="28575">
              <a:solidFill>
                <a:srgbClr val="7ED6C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1904662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D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A4B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408296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3463" y="172752"/>
            <a:ext cx="17941074" cy="9941496"/>
            <a:chOff x="0" y="0"/>
            <a:chExt cx="4725221" cy="26183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25221" cy="2618336"/>
            </a:xfrm>
            <a:custGeom>
              <a:avLst/>
              <a:gdLst/>
              <a:ahLst/>
              <a:cxnLst/>
              <a:rect l="l" t="t" r="r" b="b"/>
              <a:pathLst>
                <a:path w="4725221" h="2618336">
                  <a:moveTo>
                    <a:pt x="0" y="0"/>
                  </a:moveTo>
                  <a:lnTo>
                    <a:pt x="4725221" y="0"/>
                  </a:lnTo>
                  <a:lnTo>
                    <a:pt x="4725221" y="2618336"/>
                  </a:lnTo>
                  <a:lnTo>
                    <a:pt x="0" y="2618336"/>
                  </a:lnTo>
                  <a:close/>
                </a:path>
              </a:pathLst>
            </a:custGeom>
            <a:solidFill>
              <a:srgbClr val="FAF8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4725221" cy="2618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948547" y="2990852"/>
            <a:ext cx="16390906" cy="0"/>
          </a:xfrm>
          <a:prstGeom prst="line">
            <a:avLst/>
          </a:prstGeom>
          <a:ln w="9525" cap="flat">
            <a:solidFill>
              <a:srgbClr val="867C6E">
                <a:alpha val="52941"/>
              </a:srgbClr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3670905" y="1435926"/>
            <a:ext cx="10946190" cy="847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6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901" b="0" i="0" u="none" strike="noStrike" kern="1200" cap="none" spc="-586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보안 이벤트 탐지 및 관제 결과</a:t>
            </a:r>
            <a:endParaRPr kumimoji="0" lang="en-US" sz="6901" b="0" i="0" u="none" strike="noStrike" kern="1200" cap="none" spc="-586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819992" y="1139889"/>
            <a:ext cx="4648016" cy="140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Security Event Detection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52A4BA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Monitoring Results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724382" y="7725057"/>
            <a:ext cx="1640726" cy="39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9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08" b="0" i="0" u="none" strike="noStrike" kern="1200" cap="none" spc="-189" normalizeH="0" baseline="0" noProof="0" dirty="0" err="1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목표</a:t>
            </a:r>
            <a:r>
              <a:rPr kumimoji="0" 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 3</a:t>
            </a: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30CA0F8A-F405-4C18-8BC0-5B5FC73B21CF}"/>
              </a:ext>
            </a:extLst>
          </p:cNvPr>
          <p:cNvSpPr txBox="1"/>
          <p:nvPr/>
        </p:nvSpPr>
        <p:spPr>
          <a:xfrm>
            <a:off x="5798908" y="2471766"/>
            <a:ext cx="6690185" cy="26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77" normalizeH="0" baseline="0" noProof="0" dirty="0" err="1">
                <a:ln>
                  <a:noFill/>
                </a:ln>
                <a:solidFill>
                  <a:prstClr val="black">
                    <a:alpha val="76863"/>
                  </a:prst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Wazuh</a:t>
            </a:r>
            <a:r>
              <a:rPr kumimoji="0" lang="en-US" sz="2800" b="1" i="0" u="none" strike="noStrike" kern="1200" cap="none" spc="-77" normalizeH="0" baseline="0" noProof="0" dirty="0">
                <a:ln>
                  <a:noFill/>
                </a:ln>
                <a:solidFill>
                  <a:prstClr val="black">
                    <a:alpha val="76863"/>
                  </a:prst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 (SIEM)</a:t>
            </a:r>
          </a:p>
        </p:txBody>
      </p:sp>
      <p:sp>
        <p:nvSpPr>
          <p:cNvPr id="31" name="TextBox 26">
            <a:extLst>
              <a:ext uri="{FF2B5EF4-FFF2-40B4-BE49-F238E27FC236}">
                <a16:creationId xmlns:a16="http://schemas.microsoft.com/office/drawing/2014/main" id="{E1E63F18-D96D-4617-8D85-27928CA90F89}"/>
              </a:ext>
            </a:extLst>
          </p:cNvPr>
          <p:cNvSpPr txBox="1"/>
          <p:nvPr/>
        </p:nvSpPr>
        <p:spPr>
          <a:xfrm>
            <a:off x="1138575" y="3420960"/>
            <a:ext cx="1640726" cy="39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9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08" b="0" i="0" u="none" strike="noStrike" kern="1200" cap="none" spc="-189" normalizeH="0" baseline="0" noProof="0" dirty="0">
              <a:ln>
                <a:noFill/>
              </a:ln>
              <a:solidFill>
                <a:srgbClr val="FAF8F5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32" name="TextBox 27">
            <a:extLst>
              <a:ext uri="{FF2B5EF4-FFF2-40B4-BE49-F238E27FC236}">
                <a16:creationId xmlns:a16="http://schemas.microsoft.com/office/drawing/2014/main" id="{C624ECB1-0C30-4EE3-8DC0-D4416CEB032B}"/>
              </a:ext>
            </a:extLst>
          </p:cNvPr>
          <p:cNvSpPr txBox="1"/>
          <p:nvPr/>
        </p:nvSpPr>
        <p:spPr>
          <a:xfrm>
            <a:off x="990600" y="5522048"/>
            <a:ext cx="2488573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9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110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관제 시나리오</a:t>
            </a:r>
            <a:endParaRPr kumimoji="0" lang="en-US" sz="3110" b="0" i="0" u="none" strike="noStrike" kern="1200" cap="none" spc="-189" normalizeH="0" baseline="0" noProof="0" dirty="0">
              <a:ln>
                <a:noFill/>
              </a:ln>
              <a:solidFill>
                <a:srgbClr val="FAF8F5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33" name="TextBox 28">
            <a:extLst>
              <a:ext uri="{FF2B5EF4-FFF2-40B4-BE49-F238E27FC236}">
                <a16:creationId xmlns:a16="http://schemas.microsoft.com/office/drawing/2014/main" id="{9E13057C-BE20-4E8C-97FD-E8735858E4DD}"/>
              </a:ext>
            </a:extLst>
          </p:cNvPr>
          <p:cNvSpPr txBox="1"/>
          <p:nvPr/>
        </p:nvSpPr>
        <p:spPr>
          <a:xfrm>
            <a:off x="1138575" y="7676112"/>
            <a:ext cx="1640726" cy="39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9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관제 결과</a:t>
            </a:r>
            <a:endParaRPr kumimoji="0" lang="en-US" sz="3108" b="0" i="0" u="none" strike="noStrike" kern="1200" cap="none" spc="-189" normalizeH="0" baseline="0" noProof="0" dirty="0">
              <a:ln>
                <a:noFill/>
              </a:ln>
              <a:solidFill>
                <a:srgbClr val="FAF8F5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34" name="TextBox 27">
            <a:extLst>
              <a:ext uri="{FF2B5EF4-FFF2-40B4-BE49-F238E27FC236}">
                <a16:creationId xmlns:a16="http://schemas.microsoft.com/office/drawing/2014/main" id="{3014B40D-5E0B-4444-8C80-E685F525FF23}"/>
              </a:ext>
            </a:extLst>
          </p:cNvPr>
          <p:cNvSpPr txBox="1"/>
          <p:nvPr/>
        </p:nvSpPr>
        <p:spPr>
          <a:xfrm>
            <a:off x="1138575" y="3384095"/>
            <a:ext cx="1640726" cy="39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9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개요</a:t>
            </a:r>
            <a:endParaRPr kumimoji="0" lang="en-US" sz="3108" b="0" i="0" u="none" strike="noStrike" kern="1200" cap="none" spc="-189" normalizeH="0" baseline="0" noProof="0" dirty="0">
              <a:ln>
                <a:noFill/>
              </a:ln>
              <a:solidFill>
                <a:srgbClr val="FAF8F5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5C005F-677A-43AA-88EC-F8D3B390A710}"/>
              </a:ext>
            </a:extLst>
          </p:cNvPr>
          <p:cNvSpPr txBox="1"/>
          <p:nvPr/>
        </p:nvSpPr>
        <p:spPr>
          <a:xfrm>
            <a:off x="7350812" y="3099352"/>
            <a:ext cx="358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+mn-cs"/>
              </a:rPr>
              <a:t>✅ </a:t>
            </a:r>
            <a:r>
              <a:rPr lang="ko-KR" altLang="en-US" dirty="0">
                <a:solidFill>
                  <a:prstClr val="black"/>
                </a:solidFill>
                <a:latin typeface="윤고딕 Medium" panose="020B0600000101010101" charset="-127"/>
                <a:ea typeface="윤고딕 Medium" panose="020B0600000101010101" charset="-127"/>
              </a:rPr>
              <a:t>웹 보안 이벤트 통합 관제 현황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윤고딕 Medium" panose="020B0600000101010101" charset="-127"/>
              <a:ea typeface="윤고딕 Medium" panose="020B0600000101010101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7CA2072-7A8A-494E-9279-7C62CDA96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48" y="3543300"/>
            <a:ext cx="16688504" cy="6321435"/>
          </a:xfrm>
          <a:prstGeom prst="rect">
            <a:avLst/>
          </a:prstGeom>
          <a:ln w="28575">
            <a:solidFill>
              <a:srgbClr val="7ED6C2"/>
            </a:solidFill>
          </a:ln>
        </p:spPr>
      </p:pic>
    </p:spTree>
    <p:extLst>
      <p:ext uri="{BB962C8B-B14F-4D97-AF65-F5344CB8AC3E}">
        <p14:creationId xmlns:p14="http://schemas.microsoft.com/office/powerpoint/2010/main" val="1396293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D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A4B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408296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3463" y="172752"/>
            <a:ext cx="17941074" cy="9941496"/>
            <a:chOff x="0" y="0"/>
            <a:chExt cx="4725221" cy="26183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25221" cy="2618336"/>
            </a:xfrm>
            <a:custGeom>
              <a:avLst/>
              <a:gdLst/>
              <a:ahLst/>
              <a:cxnLst/>
              <a:rect l="l" t="t" r="r" b="b"/>
              <a:pathLst>
                <a:path w="4725221" h="2618336">
                  <a:moveTo>
                    <a:pt x="0" y="0"/>
                  </a:moveTo>
                  <a:lnTo>
                    <a:pt x="4725221" y="0"/>
                  </a:lnTo>
                  <a:lnTo>
                    <a:pt x="4725221" y="2618336"/>
                  </a:lnTo>
                  <a:lnTo>
                    <a:pt x="0" y="2618336"/>
                  </a:lnTo>
                  <a:close/>
                </a:path>
              </a:pathLst>
            </a:custGeom>
            <a:solidFill>
              <a:srgbClr val="FAF8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4725221" cy="2618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948547" y="2990852"/>
            <a:ext cx="16390906" cy="0"/>
          </a:xfrm>
          <a:prstGeom prst="line">
            <a:avLst/>
          </a:prstGeom>
          <a:ln w="9525" cap="flat">
            <a:solidFill>
              <a:srgbClr val="867C6E">
                <a:alpha val="52941"/>
              </a:srgbClr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4968117" y="1435926"/>
            <a:ext cx="8328781" cy="905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5"/>
              </a:lnSpc>
            </a:pPr>
            <a:r>
              <a:rPr lang="en-US" sz="6901" spc="-586">
                <a:solidFill>
                  <a:srgbClr val="231F20"/>
                </a:solidFill>
                <a:latin typeface="210 다락방"/>
                <a:ea typeface="210 다락방"/>
                <a:cs typeface="210 다락방"/>
                <a:sym typeface="210 다락방"/>
              </a:rPr>
              <a:t>팀 구성원 소개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620368" y="1139888"/>
            <a:ext cx="3024277" cy="153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3"/>
              </a:lnSpc>
            </a:pPr>
            <a:r>
              <a:rPr lang="en-US" sz="1232" b="1" spc="146">
                <a:solidFill>
                  <a:srgbClr val="FF6D2F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</a:t>
            </a:r>
            <a:r>
              <a:rPr lang="en-US" sz="1232" b="1" spc="146">
                <a:solidFill>
                  <a:srgbClr val="52A4BA"/>
                </a:solidFill>
                <a:latin typeface="Poppins Bold"/>
                <a:ea typeface="Poppins Bold"/>
                <a:cs typeface="Poppins Bold"/>
                <a:sym typeface="Poppins Bold"/>
              </a:rPr>
              <a:t> MEMBERS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92416" y="8228013"/>
            <a:ext cx="3821497" cy="1708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2741"/>
              </a:lnSpc>
              <a:buFont typeface="Arial" panose="020B0604020202020204" pitchFamily="34" charset="0"/>
              <a:buChar char="•"/>
            </a:pPr>
            <a:r>
              <a:rPr lang="ko-KR" altLang="en-US" sz="2016" spc="-4" dirty="0">
                <a:solidFill>
                  <a:srgbClr val="231F20"/>
                </a:solidFill>
                <a:latin typeface="윤고딕 Medium" panose="020B0600000101010101" charset="-127"/>
                <a:ea typeface="윤고딕 Medium" panose="020B0600000101010101" charset="-127"/>
                <a:cs typeface="윤고딕 Medium"/>
                <a:sym typeface="윤고딕 Medium"/>
              </a:rPr>
              <a:t>전체 일정 관리</a:t>
            </a:r>
            <a:endParaRPr lang="en-US" altLang="ko-KR" sz="2016" spc="-4" dirty="0">
              <a:solidFill>
                <a:srgbClr val="231F20"/>
              </a:solidFill>
              <a:latin typeface="윤고딕 Medium" panose="020B0600000101010101" charset="-127"/>
              <a:ea typeface="윤고딕 Medium" panose="020B0600000101010101" charset="-127"/>
              <a:cs typeface="윤고딕 Medium"/>
              <a:sym typeface="윤고딕 Medium"/>
            </a:endParaRPr>
          </a:p>
          <a:p>
            <a:pPr marL="342900" indent="-342900">
              <a:lnSpc>
                <a:spcPts val="2741"/>
              </a:lnSpc>
              <a:buFont typeface="Arial" panose="020B0604020202020204" pitchFamily="34" charset="0"/>
              <a:buChar char="•"/>
            </a:pPr>
            <a:r>
              <a:rPr lang="en-US" sz="2016" spc="-4" dirty="0">
                <a:solidFill>
                  <a:srgbClr val="231F20"/>
                </a:solidFill>
                <a:latin typeface="윤고딕 Medium" panose="020B0600000101010101" charset="-127"/>
                <a:ea typeface="윤고딕 Medium" panose="020B0600000101010101" charset="-127"/>
                <a:cs typeface="윤고딕 Medium"/>
                <a:sym typeface="윤고딕 Medium"/>
              </a:rPr>
              <a:t>Frontend </a:t>
            </a:r>
            <a:r>
              <a:rPr lang="ko-KR" altLang="en-US" sz="2016" spc="-4" dirty="0">
                <a:solidFill>
                  <a:srgbClr val="231F20"/>
                </a:solidFill>
                <a:latin typeface="윤고딕 Medium" panose="020B0600000101010101" charset="-127"/>
                <a:ea typeface="윤고딕 Medium" panose="020B0600000101010101" charset="-127"/>
                <a:cs typeface="윤고딕 Medium"/>
                <a:sym typeface="윤고딕 Medium"/>
              </a:rPr>
              <a:t>구현</a:t>
            </a:r>
            <a:endParaRPr lang="en-US" altLang="ko-KR" sz="2016" spc="-4" dirty="0">
              <a:solidFill>
                <a:srgbClr val="231F20"/>
              </a:solidFill>
              <a:latin typeface="윤고딕 Medium" panose="020B0600000101010101" charset="-127"/>
              <a:ea typeface="윤고딕 Medium" panose="020B0600000101010101" charset="-127"/>
              <a:cs typeface="윤고딕 Medium"/>
              <a:sym typeface="윤고딕 Medium"/>
            </a:endParaRPr>
          </a:p>
          <a:p>
            <a:pPr marL="342900" indent="-342900">
              <a:lnSpc>
                <a:spcPts val="2741"/>
              </a:lnSpc>
              <a:buFont typeface="Arial" panose="020B0604020202020204" pitchFamily="34" charset="0"/>
              <a:buChar char="•"/>
            </a:pPr>
            <a:r>
              <a:rPr lang="ko-KR" altLang="en-US" sz="2016" spc="-4" dirty="0">
                <a:solidFill>
                  <a:srgbClr val="231F20"/>
                </a:solidFill>
                <a:latin typeface="윤고딕 Medium" panose="020B0600000101010101" charset="-127"/>
                <a:ea typeface="윤고딕 Medium" panose="020B0600000101010101" charset="-127"/>
                <a:cs typeface="윤고딕 Medium"/>
                <a:sym typeface="윤고딕 Medium"/>
              </a:rPr>
              <a:t>취약서버 </a:t>
            </a:r>
            <a:r>
              <a:rPr lang="en-US" altLang="ko-KR" sz="2016" spc="-4" dirty="0">
                <a:solidFill>
                  <a:srgbClr val="231F20"/>
                </a:solidFill>
                <a:latin typeface="윤고딕 Medium" panose="020B0600000101010101" charset="-127"/>
                <a:ea typeface="윤고딕 Medium" panose="020B0600000101010101" charset="-127"/>
                <a:cs typeface="윤고딕 Medium"/>
                <a:sym typeface="윤고딕 Medium"/>
              </a:rPr>
              <a:t>Backend </a:t>
            </a:r>
            <a:r>
              <a:rPr lang="ko-KR" altLang="en-US" sz="2016" spc="-4" dirty="0">
                <a:solidFill>
                  <a:srgbClr val="231F20"/>
                </a:solidFill>
                <a:latin typeface="윤고딕 Medium" panose="020B0600000101010101" charset="-127"/>
                <a:ea typeface="윤고딕 Medium" panose="020B0600000101010101" charset="-127"/>
                <a:cs typeface="윤고딕 Medium"/>
                <a:sym typeface="윤고딕 Medium"/>
              </a:rPr>
              <a:t>구현</a:t>
            </a:r>
            <a:endParaRPr lang="en-US" altLang="ko-KR" sz="2016" spc="-4" dirty="0">
              <a:solidFill>
                <a:srgbClr val="231F20"/>
              </a:solidFill>
              <a:latin typeface="윤고딕 Medium" panose="020B0600000101010101" charset="-127"/>
              <a:ea typeface="윤고딕 Medium" panose="020B0600000101010101" charset="-127"/>
              <a:cs typeface="윤고딕 Medium"/>
              <a:sym typeface="윤고딕 Medium"/>
            </a:endParaRPr>
          </a:p>
          <a:p>
            <a:pPr marL="342900" indent="-342900">
              <a:lnSpc>
                <a:spcPts val="2741"/>
              </a:lnSpc>
              <a:buFont typeface="Arial" panose="020B0604020202020204" pitchFamily="34" charset="0"/>
              <a:buChar char="•"/>
            </a:pPr>
            <a:r>
              <a:rPr lang="en-US" sz="2016" spc="-4" dirty="0">
                <a:solidFill>
                  <a:srgbClr val="231F20"/>
                </a:solidFill>
                <a:latin typeface="윤고딕 Medium" panose="020B0600000101010101" charset="-127"/>
                <a:ea typeface="윤고딕 Medium" panose="020B0600000101010101" charset="-127"/>
                <a:cs typeface="윤고딕 Medium"/>
                <a:sym typeface="윤고딕 Medium"/>
              </a:rPr>
              <a:t>Mobile Backend </a:t>
            </a:r>
            <a:r>
              <a:rPr lang="ko-KR" altLang="en-US" sz="2016" spc="-4" dirty="0">
                <a:solidFill>
                  <a:srgbClr val="231F20"/>
                </a:solidFill>
                <a:latin typeface="윤고딕 Medium" panose="020B0600000101010101" charset="-127"/>
                <a:ea typeface="윤고딕 Medium" panose="020B0600000101010101" charset="-127"/>
                <a:cs typeface="윤고딕 Medium"/>
                <a:sym typeface="윤고딕 Medium"/>
              </a:rPr>
              <a:t>구현</a:t>
            </a:r>
            <a:endParaRPr lang="en-US" altLang="ko-KR" sz="2016" spc="-4" dirty="0">
              <a:solidFill>
                <a:srgbClr val="231F20"/>
              </a:solidFill>
              <a:latin typeface="윤고딕 Medium" panose="020B0600000101010101" charset="-127"/>
              <a:ea typeface="윤고딕 Medium" panose="020B0600000101010101" charset="-127"/>
              <a:cs typeface="윤고딕 Medium"/>
              <a:sym typeface="윤고딕 Medium"/>
            </a:endParaRPr>
          </a:p>
          <a:p>
            <a:pPr marL="342900" indent="-342900">
              <a:lnSpc>
                <a:spcPts val="2741"/>
              </a:lnSpc>
              <a:buFont typeface="Arial" panose="020B0604020202020204" pitchFamily="34" charset="0"/>
              <a:buChar char="•"/>
            </a:pPr>
            <a:r>
              <a:rPr lang="en-US" sz="2016" spc="-4" dirty="0">
                <a:solidFill>
                  <a:srgbClr val="231F20"/>
                </a:solidFill>
                <a:latin typeface="윤고딕 Medium" panose="020B0600000101010101" charset="-127"/>
                <a:ea typeface="윤고딕 Medium" panose="020B0600000101010101" charset="-127"/>
                <a:cs typeface="윤고딕 Medium"/>
                <a:sym typeface="윤고딕 Medium"/>
              </a:rPr>
              <a:t>WAF </a:t>
            </a:r>
            <a:r>
              <a:rPr lang="ko-KR" altLang="en-US" sz="2016" spc="-4" dirty="0">
                <a:solidFill>
                  <a:srgbClr val="231F20"/>
                </a:solidFill>
                <a:latin typeface="윤고딕 Medium" panose="020B0600000101010101" charset="-127"/>
                <a:ea typeface="윤고딕 Medium" panose="020B0600000101010101" charset="-127"/>
                <a:cs typeface="윤고딕 Medium"/>
                <a:sym typeface="윤고딕 Medium"/>
              </a:rPr>
              <a:t>구현</a:t>
            </a:r>
            <a:endParaRPr lang="en-US" sz="2016" spc="-4" dirty="0">
              <a:solidFill>
                <a:srgbClr val="231F20"/>
              </a:solidFill>
              <a:latin typeface="윤고딕 Medium" panose="020B0600000101010101" charset="-127"/>
              <a:ea typeface="윤고딕 Medium" panose="020B0600000101010101" charset="-127"/>
              <a:cs typeface="윤고딕 Medium"/>
              <a:sym typeface="윤고딕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681723" y="7683180"/>
            <a:ext cx="3042882" cy="39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4"/>
              </a:lnSpc>
            </a:pPr>
            <a:r>
              <a:rPr lang="en-US" sz="3108" spc="-189" dirty="0" err="1">
                <a:solidFill>
                  <a:srgbClr val="FF6D2F"/>
                </a:solidFill>
                <a:latin typeface="210 다락방"/>
                <a:ea typeface="210 다락방"/>
                <a:cs typeface="210 다락방"/>
                <a:sym typeface="210 다락방"/>
              </a:rPr>
              <a:t>팀장</a:t>
            </a:r>
            <a:r>
              <a:rPr lang="en-US" sz="3108" spc="-189" dirty="0">
                <a:solidFill>
                  <a:srgbClr val="FF6D2F"/>
                </a:solidFill>
                <a:latin typeface="210 다락방"/>
                <a:ea typeface="210 다락방"/>
                <a:cs typeface="210 다락방"/>
                <a:sym typeface="210 다락방"/>
              </a:rPr>
              <a:t> </a:t>
            </a:r>
            <a:r>
              <a:rPr lang="en-US" sz="3108" spc="-189" dirty="0">
                <a:solidFill>
                  <a:srgbClr val="231F20"/>
                </a:solidFill>
                <a:latin typeface="210 다락방"/>
                <a:ea typeface="210 다락방"/>
                <a:cs typeface="210 다락방"/>
                <a:sym typeface="210 다락방"/>
              </a:rPr>
              <a:t>이</a:t>
            </a:r>
            <a:r>
              <a:rPr lang="ko-KR" altLang="en-US" sz="3108" spc="-189" dirty="0">
                <a:solidFill>
                  <a:srgbClr val="231F20"/>
                </a:solidFill>
                <a:latin typeface="210 다락방"/>
                <a:ea typeface="210 다락방"/>
                <a:cs typeface="210 다락방"/>
                <a:sym typeface="210 다락방"/>
              </a:rPr>
              <a:t>혜원</a:t>
            </a:r>
            <a:endParaRPr lang="en-US" sz="3108" spc="-189" dirty="0">
              <a:solidFill>
                <a:srgbClr val="231F20"/>
              </a:solidFill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253434" y="8228013"/>
            <a:ext cx="3821497" cy="1361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2741"/>
              </a:lnSpc>
              <a:buFont typeface="Arial" panose="020B0604020202020204" pitchFamily="34" charset="0"/>
              <a:buChar char="•"/>
            </a:pPr>
            <a:r>
              <a:rPr lang="en-US" sz="2016" spc="-4" dirty="0">
                <a:solidFill>
                  <a:srgbClr val="231F20"/>
                </a:solidFill>
                <a:latin typeface="윤고딕 Medium" panose="020B0600000101010101" charset="-127"/>
                <a:ea typeface="윤고딕 Medium" panose="020B0600000101010101" charset="-127"/>
                <a:cs typeface="윤고딕 Medium"/>
                <a:sym typeface="윤고딕 Medium"/>
              </a:rPr>
              <a:t>Frontend </a:t>
            </a:r>
            <a:r>
              <a:rPr lang="ko-KR" altLang="en-US" sz="2016" spc="-4" dirty="0">
                <a:solidFill>
                  <a:srgbClr val="231F20"/>
                </a:solidFill>
                <a:latin typeface="윤고딕 Medium" panose="020B0600000101010101" charset="-127"/>
                <a:ea typeface="윤고딕 Medium" panose="020B0600000101010101" charset="-127"/>
                <a:cs typeface="윤고딕 Medium"/>
                <a:sym typeface="윤고딕 Medium"/>
              </a:rPr>
              <a:t>구현</a:t>
            </a:r>
            <a:endParaRPr lang="en-US" altLang="ko-KR" sz="2016" spc="-4" dirty="0">
              <a:solidFill>
                <a:srgbClr val="231F20"/>
              </a:solidFill>
              <a:latin typeface="윤고딕 Medium" panose="020B0600000101010101" charset="-127"/>
              <a:ea typeface="윤고딕 Medium" panose="020B0600000101010101" charset="-127"/>
              <a:cs typeface="윤고딕 Medium"/>
              <a:sym typeface="윤고딕 Medium"/>
            </a:endParaRPr>
          </a:p>
          <a:p>
            <a:pPr marL="342900" indent="-342900">
              <a:lnSpc>
                <a:spcPts val="2741"/>
              </a:lnSpc>
              <a:buFont typeface="Arial" panose="020B0604020202020204" pitchFamily="34" charset="0"/>
              <a:buChar char="•"/>
            </a:pPr>
            <a:r>
              <a:rPr lang="ko-KR" altLang="en-US" sz="2016" spc="-4" dirty="0">
                <a:solidFill>
                  <a:srgbClr val="231F20"/>
                </a:solidFill>
                <a:latin typeface="윤고딕 Medium" panose="020B0600000101010101" charset="-127"/>
                <a:ea typeface="윤고딕 Medium" panose="020B0600000101010101" charset="-127"/>
                <a:cs typeface="윤고딕 Medium"/>
                <a:sym typeface="윤고딕 Medium"/>
              </a:rPr>
              <a:t>대응 </a:t>
            </a:r>
            <a:r>
              <a:rPr lang="en-US" altLang="ko-KR" sz="2016" spc="-4" dirty="0">
                <a:solidFill>
                  <a:srgbClr val="231F20"/>
                </a:solidFill>
                <a:latin typeface="윤고딕 Medium" panose="020B0600000101010101" charset="-127"/>
                <a:ea typeface="윤고딕 Medium" panose="020B0600000101010101" charset="-127"/>
                <a:cs typeface="윤고딕 Medium"/>
                <a:sym typeface="윤고딕 Medium"/>
              </a:rPr>
              <a:t>Backend </a:t>
            </a:r>
            <a:r>
              <a:rPr lang="ko-KR" altLang="en-US" sz="2016" spc="-4" dirty="0">
                <a:solidFill>
                  <a:srgbClr val="231F20"/>
                </a:solidFill>
                <a:latin typeface="윤고딕 Medium" panose="020B0600000101010101" charset="-127"/>
                <a:ea typeface="윤고딕 Medium" panose="020B0600000101010101" charset="-127"/>
                <a:cs typeface="윤고딕 Medium"/>
                <a:sym typeface="윤고딕 Medium"/>
              </a:rPr>
              <a:t>구현</a:t>
            </a:r>
            <a:endParaRPr lang="en-US" altLang="ko-KR" sz="2016" spc="-4" dirty="0">
              <a:solidFill>
                <a:srgbClr val="231F20"/>
              </a:solidFill>
              <a:latin typeface="윤고딕 Medium" panose="020B0600000101010101" charset="-127"/>
              <a:ea typeface="윤고딕 Medium" panose="020B0600000101010101" charset="-127"/>
              <a:cs typeface="윤고딕 Medium"/>
              <a:sym typeface="윤고딕 Medium"/>
            </a:endParaRPr>
          </a:p>
          <a:p>
            <a:pPr marL="342900" indent="-342900">
              <a:lnSpc>
                <a:spcPts val="2741"/>
              </a:lnSpc>
              <a:buFont typeface="Arial" panose="020B0604020202020204" pitchFamily="34" charset="0"/>
              <a:buChar char="•"/>
            </a:pPr>
            <a:r>
              <a:rPr lang="en-US" sz="2016" spc="-4" dirty="0">
                <a:solidFill>
                  <a:srgbClr val="231F20"/>
                </a:solidFill>
                <a:latin typeface="윤고딕 Medium" panose="020B0600000101010101" charset="-127"/>
                <a:ea typeface="윤고딕 Medium" panose="020B0600000101010101" charset="-127"/>
                <a:cs typeface="윤고딕 Medium"/>
                <a:sym typeface="윤고딕 Medium"/>
              </a:rPr>
              <a:t>Mobile Backend </a:t>
            </a:r>
            <a:r>
              <a:rPr lang="ko-KR" altLang="en-US" sz="2016" spc="-4" dirty="0">
                <a:solidFill>
                  <a:srgbClr val="231F20"/>
                </a:solidFill>
                <a:latin typeface="윤고딕 Medium" panose="020B0600000101010101" charset="-127"/>
                <a:ea typeface="윤고딕 Medium" panose="020B0600000101010101" charset="-127"/>
                <a:cs typeface="윤고딕 Medium"/>
                <a:sym typeface="윤고딕 Medium"/>
              </a:rPr>
              <a:t>구현</a:t>
            </a:r>
            <a:endParaRPr lang="en-US" altLang="ko-KR" sz="2016" spc="-4" dirty="0">
              <a:solidFill>
                <a:srgbClr val="231F20"/>
              </a:solidFill>
              <a:latin typeface="윤고딕 Medium" panose="020B0600000101010101" charset="-127"/>
              <a:ea typeface="윤고딕 Medium" panose="020B0600000101010101" charset="-127"/>
              <a:cs typeface="윤고딕 Medium"/>
              <a:sym typeface="윤고딕 Medium"/>
            </a:endParaRPr>
          </a:p>
          <a:p>
            <a:pPr marL="342900" indent="-342900">
              <a:lnSpc>
                <a:spcPts val="2741"/>
              </a:lnSpc>
              <a:buFont typeface="Arial" panose="020B0604020202020204" pitchFamily="34" charset="0"/>
              <a:buChar char="•"/>
            </a:pPr>
            <a:r>
              <a:rPr lang="en-US" sz="2016" spc="-4" dirty="0">
                <a:solidFill>
                  <a:srgbClr val="231F20"/>
                </a:solidFill>
                <a:latin typeface="윤고딕 Medium" panose="020B0600000101010101" charset="-127"/>
                <a:ea typeface="윤고딕 Medium" panose="020B0600000101010101" charset="-127"/>
                <a:cs typeface="윤고딕 Medium"/>
                <a:sym typeface="윤고딕 Medium"/>
              </a:rPr>
              <a:t>WAF </a:t>
            </a:r>
            <a:r>
              <a:rPr lang="ko-KR" altLang="en-US" sz="2016" spc="-4" dirty="0">
                <a:solidFill>
                  <a:srgbClr val="231F20"/>
                </a:solidFill>
                <a:latin typeface="윤고딕 Medium" panose="020B0600000101010101" charset="-127"/>
                <a:ea typeface="윤고딕 Medium" panose="020B0600000101010101" charset="-127"/>
                <a:cs typeface="윤고딕 Medium"/>
                <a:sym typeface="윤고딕 Medium"/>
              </a:rPr>
              <a:t>구현</a:t>
            </a:r>
            <a:endParaRPr lang="en-US" sz="2016" spc="-4" dirty="0">
              <a:solidFill>
                <a:srgbClr val="231F20"/>
              </a:solidFill>
              <a:latin typeface="윤고딕 Medium" panose="020B0600000101010101" charset="-127"/>
              <a:ea typeface="윤고딕 Medium" panose="020B0600000101010101" charset="-127"/>
              <a:cs typeface="윤고딕 Medium"/>
              <a:sym typeface="윤고딕 Medium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642742" y="7683180"/>
            <a:ext cx="3042882" cy="39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4"/>
              </a:lnSpc>
            </a:pPr>
            <a:r>
              <a:rPr lang="en-US" sz="3108" spc="-189" dirty="0" err="1">
                <a:solidFill>
                  <a:srgbClr val="52A4BA"/>
                </a:solidFill>
                <a:latin typeface="210 다락방"/>
                <a:ea typeface="210 다락방"/>
                <a:cs typeface="210 다락방"/>
                <a:sym typeface="210 다락방"/>
              </a:rPr>
              <a:t>팀원</a:t>
            </a:r>
            <a:r>
              <a:rPr lang="en-US" sz="3108" spc="-189" dirty="0">
                <a:solidFill>
                  <a:srgbClr val="FF6D2F"/>
                </a:solidFill>
                <a:latin typeface="210 다락방"/>
                <a:ea typeface="210 다락방"/>
                <a:cs typeface="210 다락방"/>
                <a:sym typeface="210 다락방"/>
              </a:rPr>
              <a:t> </a:t>
            </a:r>
            <a:r>
              <a:rPr lang="en-US" sz="3108" spc="-189" dirty="0">
                <a:solidFill>
                  <a:srgbClr val="231F20"/>
                </a:solidFill>
                <a:latin typeface="210 다락방"/>
                <a:ea typeface="210 다락방"/>
                <a:cs typeface="210 다락방"/>
                <a:sym typeface="210 다락방"/>
              </a:rPr>
              <a:t>이</a:t>
            </a:r>
            <a:r>
              <a:rPr lang="ko-KR" altLang="en-US" sz="3108" spc="-189" dirty="0">
                <a:solidFill>
                  <a:srgbClr val="231F20"/>
                </a:solidFill>
                <a:latin typeface="210 다락방"/>
                <a:ea typeface="210 다락방"/>
                <a:cs typeface="210 다락방"/>
                <a:sym typeface="210 다락방"/>
              </a:rPr>
              <a:t>석현</a:t>
            </a:r>
            <a:endParaRPr lang="en-US" sz="3108" spc="-189" dirty="0">
              <a:solidFill>
                <a:srgbClr val="231F20"/>
              </a:solidFill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214452" y="8228013"/>
            <a:ext cx="3821497" cy="1708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2741"/>
              </a:lnSpc>
              <a:buFont typeface="Arial" panose="020B0604020202020204" pitchFamily="34" charset="0"/>
              <a:buChar char="•"/>
            </a:pPr>
            <a:r>
              <a:rPr lang="en-US" sz="2016" spc="-4" dirty="0">
                <a:solidFill>
                  <a:srgbClr val="231F20"/>
                </a:solidFill>
                <a:latin typeface="윤고딕 Medium" panose="020B0600000101010101" charset="-127"/>
                <a:ea typeface="윤고딕 Medium" panose="020B0600000101010101" charset="-127"/>
                <a:cs typeface="윤고딕 Medium"/>
                <a:sym typeface="윤고딕 Medium"/>
              </a:rPr>
              <a:t>Android </a:t>
            </a:r>
            <a:r>
              <a:rPr lang="en-US" sz="2016" spc="-4" dirty="0" err="1">
                <a:solidFill>
                  <a:srgbClr val="231F20"/>
                </a:solidFill>
                <a:latin typeface="윤고딕 Medium" panose="020B0600000101010101" charset="-127"/>
                <a:ea typeface="윤고딕 Medium" panose="020B0600000101010101" charset="-127"/>
                <a:cs typeface="윤고딕 Medium"/>
                <a:sym typeface="윤고딕 Medium"/>
              </a:rPr>
              <a:t>Pront</a:t>
            </a:r>
            <a:r>
              <a:rPr lang="en-US" sz="2016" spc="-4" dirty="0">
                <a:solidFill>
                  <a:srgbClr val="231F20"/>
                </a:solidFill>
                <a:latin typeface="윤고딕 Medium" panose="020B0600000101010101" charset="-127"/>
                <a:ea typeface="윤고딕 Medium" panose="020B0600000101010101" charset="-127"/>
                <a:cs typeface="윤고딕 Medium"/>
                <a:sym typeface="윤고딕 Medium"/>
              </a:rPr>
              <a:t> </a:t>
            </a:r>
            <a:r>
              <a:rPr lang="ko-KR" altLang="en-US" sz="2016" spc="-4" dirty="0">
                <a:solidFill>
                  <a:srgbClr val="231F20"/>
                </a:solidFill>
                <a:latin typeface="윤고딕 Medium" panose="020B0600000101010101" charset="-127"/>
                <a:ea typeface="윤고딕 Medium" panose="020B0600000101010101" charset="-127"/>
                <a:cs typeface="윤고딕 Medium"/>
                <a:sym typeface="윤고딕 Medium"/>
              </a:rPr>
              <a:t>개발</a:t>
            </a:r>
            <a:endParaRPr lang="en-US" altLang="ko-KR" sz="2016" spc="-4" dirty="0">
              <a:solidFill>
                <a:srgbClr val="231F20"/>
              </a:solidFill>
              <a:latin typeface="윤고딕 Medium" panose="020B0600000101010101" charset="-127"/>
              <a:ea typeface="윤고딕 Medium" panose="020B0600000101010101" charset="-127"/>
              <a:cs typeface="윤고딕 Medium"/>
              <a:sym typeface="윤고딕 Medium"/>
            </a:endParaRPr>
          </a:p>
          <a:p>
            <a:pPr marL="342900" indent="-342900">
              <a:lnSpc>
                <a:spcPts val="2741"/>
              </a:lnSpc>
              <a:buFont typeface="Arial" panose="020B0604020202020204" pitchFamily="34" charset="0"/>
              <a:buChar char="•"/>
            </a:pPr>
            <a:r>
              <a:rPr lang="en-US" sz="2016" spc="-4" dirty="0">
                <a:solidFill>
                  <a:srgbClr val="231F20"/>
                </a:solidFill>
                <a:latin typeface="윤고딕 Medium" panose="020B0600000101010101" charset="-127"/>
                <a:ea typeface="윤고딕 Medium" panose="020B0600000101010101" charset="-127"/>
                <a:cs typeface="윤고딕 Medium"/>
                <a:sym typeface="윤고딕 Medium"/>
              </a:rPr>
              <a:t>Suricata </a:t>
            </a:r>
            <a:r>
              <a:rPr lang="ko-KR" altLang="en-US" sz="2016" spc="-4" dirty="0">
                <a:solidFill>
                  <a:srgbClr val="231F20"/>
                </a:solidFill>
                <a:latin typeface="윤고딕 Medium" panose="020B0600000101010101" charset="-127"/>
                <a:ea typeface="윤고딕 Medium" panose="020B0600000101010101" charset="-127"/>
                <a:cs typeface="윤고딕 Medium"/>
                <a:sym typeface="윤고딕 Medium"/>
              </a:rPr>
              <a:t>구현</a:t>
            </a:r>
            <a:endParaRPr lang="en-US" altLang="ko-KR" sz="2016" spc="-4" dirty="0">
              <a:solidFill>
                <a:srgbClr val="231F20"/>
              </a:solidFill>
              <a:latin typeface="윤고딕 Medium" panose="020B0600000101010101" charset="-127"/>
              <a:ea typeface="윤고딕 Medium" panose="020B0600000101010101" charset="-127"/>
              <a:cs typeface="윤고딕 Medium"/>
              <a:sym typeface="윤고딕 Medium"/>
            </a:endParaRPr>
          </a:p>
          <a:p>
            <a:pPr marL="342900" indent="-342900">
              <a:lnSpc>
                <a:spcPts val="2741"/>
              </a:lnSpc>
              <a:buFont typeface="Arial" panose="020B0604020202020204" pitchFamily="34" charset="0"/>
              <a:buChar char="•"/>
            </a:pPr>
            <a:r>
              <a:rPr lang="ko-KR" altLang="en-US" sz="2016" spc="-4" dirty="0">
                <a:solidFill>
                  <a:srgbClr val="231F20"/>
                </a:solidFill>
                <a:latin typeface="윤고딕 Medium" panose="020B0600000101010101" charset="-127"/>
                <a:ea typeface="윤고딕 Medium" panose="020B0600000101010101" charset="-127"/>
                <a:cs typeface="윤고딕 Medium"/>
                <a:sym typeface="윤고딕 Medium"/>
              </a:rPr>
              <a:t>방화벽 구현</a:t>
            </a:r>
            <a:endParaRPr lang="en-US" altLang="ko-KR" sz="2016" spc="-4" dirty="0">
              <a:solidFill>
                <a:srgbClr val="231F20"/>
              </a:solidFill>
              <a:latin typeface="윤고딕 Medium" panose="020B0600000101010101" charset="-127"/>
              <a:ea typeface="윤고딕 Medium" panose="020B0600000101010101" charset="-127"/>
              <a:cs typeface="윤고딕 Medium"/>
              <a:sym typeface="윤고딕 Medium"/>
            </a:endParaRPr>
          </a:p>
          <a:p>
            <a:pPr marL="342900" indent="-342900">
              <a:lnSpc>
                <a:spcPts val="2741"/>
              </a:lnSpc>
              <a:buFont typeface="Arial" panose="020B0604020202020204" pitchFamily="34" charset="0"/>
              <a:buChar char="•"/>
            </a:pPr>
            <a:r>
              <a:rPr lang="en-US" sz="2016" spc="-4" dirty="0" err="1">
                <a:solidFill>
                  <a:srgbClr val="231F20"/>
                </a:solidFill>
                <a:latin typeface="윤고딕 Medium" panose="020B0600000101010101" charset="-127"/>
                <a:ea typeface="윤고딕 Medium" panose="020B0600000101010101" charset="-127"/>
                <a:cs typeface="윤고딕 Medium"/>
                <a:sym typeface="윤고딕 Medium"/>
              </a:rPr>
              <a:t>rSyslog</a:t>
            </a:r>
            <a:r>
              <a:rPr lang="en-US" sz="2016" spc="-4" dirty="0">
                <a:solidFill>
                  <a:srgbClr val="231F20"/>
                </a:solidFill>
                <a:latin typeface="윤고딕 Medium" panose="020B0600000101010101" charset="-127"/>
                <a:ea typeface="윤고딕 Medium" panose="020B0600000101010101" charset="-127"/>
                <a:cs typeface="윤고딕 Medium"/>
                <a:sym typeface="윤고딕 Medium"/>
              </a:rPr>
              <a:t> </a:t>
            </a:r>
            <a:r>
              <a:rPr lang="ko-KR" altLang="en-US" sz="2016" spc="-4" dirty="0">
                <a:solidFill>
                  <a:srgbClr val="231F20"/>
                </a:solidFill>
                <a:latin typeface="윤고딕 Medium" panose="020B0600000101010101" charset="-127"/>
                <a:ea typeface="윤고딕 Medium" panose="020B0600000101010101" charset="-127"/>
                <a:cs typeface="윤고딕 Medium"/>
                <a:sym typeface="윤고딕 Medium"/>
              </a:rPr>
              <a:t>구현</a:t>
            </a:r>
            <a:endParaRPr lang="en-US" altLang="ko-KR" sz="2016" spc="-4" dirty="0">
              <a:solidFill>
                <a:srgbClr val="231F20"/>
              </a:solidFill>
              <a:latin typeface="윤고딕 Medium" panose="020B0600000101010101" charset="-127"/>
              <a:ea typeface="윤고딕 Medium" panose="020B0600000101010101" charset="-127"/>
              <a:cs typeface="윤고딕 Medium"/>
              <a:sym typeface="윤고딕 Medium"/>
            </a:endParaRPr>
          </a:p>
          <a:p>
            <a:pPr marL="342900" indent="-342900">
              <a:lnSpc>
                <a:spcPts val="2741"/>
              </a:lnSpc>
              <a:buFont typeface="Arial" panose="020B0604020202020204" pitchFamily="34" charset="0"/>
              <a:buChar char="•"/>
            </a:pPr>
            <a:r>
              <a:rPr lang="en-US" sz="2016" spc="-4" dirty="0" err="1">
                <a:solidFill>
                  <a:srgbClr val="231F20"/>
                </a:solidFill>
                <a:latin typeface="윤고딕 Medium" panose="020B0600000101010101" charset="-127"/>
                <a:ea typeface="윤고딕 Medium" panose="020B0600000101010101" charset="-127"/>
                <a:cs typeface="윤고딕 Medium"/>
                <a:sym typeface="윤고딕 Medium"/>
              </a:rPr>
              <a:t>Wazuh</a:t>
            </a:r>
            <a:r>
              <a:rPr lang="en-US" sz="2016" spc="-4" dirty="0">
                <a:solidFill>
                  <a:srgbClr val="231F20"/>
                </a:solidFill>
                <a:latin typeface="윤고딕 Medium" panose="020B0600000101010101" charset="-127"/>
                <a:ea typeface="윤고딕 Medium" panose="020B0600000101010101" charset="-127"/>
                <a:cs typeface="윤고딕 Medium"/>
                <a:sym typeface="윤고딕 Medium"/>
              </a:rPr>
              <a:t> </a:t>
            </a:r>
            <a:r>
              <a:rPr lang="ko-KR" altLang="en-US" sz="2016" spc="-4" dirty="0">
                <a:solidFill>
                  <a:srgbClr val="231F20"/>
                </a:solidFill>
                <a:latin typeface="윤고딕 Medium" panose="020B0600000101010101" charset="-127"/>
                <a:ea typeface="윤고딕 Medium" panose="020B0600000101010101" charset="-127"/>
                <a:cs typeface="윤고딕 Medium"/>
                <a:sym typeface="윤고딕 Medium"/>
              </a:rPr>
              <a:t>구현 및 연동</a:t>
            </a:r>
            <a:endParaRPr lang="en-US" sz="2016" spc="-4" dirty="0">
              <a:solidFill>
                <a:srgbClr val="231F20"/>
              </a:solidFill>
              <a:latin typeface="윤고딕 Medium" panose="020B0600000101010101" charset="-127"/>
              <a:ea typeface="윤고딕 Medium" panose="020B0600000101010101" charset="-127"/>
              <a:cs typeface="윤고딕 Medium"/>
              <a:sym typeface="윤고딕 Medium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603760" y="7683180"/>
            <a:ext cx="3042882" cy="39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4"/>
              </a:lnSpc>
            </a:pPr>
            <a:r>
              <a:rPr lang="en-US" sz="3108" spc="-189" dirty="0" err="1">
                <a:solidFill>
                  <a:srgbClr val="52A4BA"/>
                </a:solidFill>
                <a:latin typeface="210 다락방"/>
                <a:ea typeface="210 다락방"/>
                <a:cs typeface="210 다락방"/>
                <a:sym typeface="210 다락방"/>
              </a:rPr>
              <a:t>팀원</a:t>
            </a:r>
            <a:r>
              <a:rPr lang="en-US" sz="3108" spc="-189" dirty="0">
                <a:solidFill>
                  <a:srgbClr val="FF6D2F"/>
                </a:solidFill>
                <a:latin typeface="210 다락방"/>
                <a:ea typeface="210 다락방"/>
                <a:cs typeface="210 다락방"/>
                <a:sym typeface="210 다락방"/>
              </a:rPr>
              <a:t> </a:t>
            </a:r>
            <a:r>
              <a:rPr lang="ko-KR" altLang="en-US" sz="3108" spc="-189" dirty="0">
                <a:solidFill>
                  <a:srgbClr val="231F20"/>
                </a:solidFill>
                <a:latin typeface="210 다락방"/>
                <a:ea typeface="210 다락방"/>
                <a:cs typeface="210 다락방"/>
                <a:sym typeface="210 다락방"/>
              </a:rPr>
              <a:t>박건우</a:t>
            </a:r>
            <a:endParaRPr lang="en-US" sz="3108" spc="-189" dirty="0">
              <a:solidFill>
                <a:srgbClr val="231F20"/>
              </a:solidFill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3175470" y="8228013"/>
            <a:ext cx="3821497" cy="1015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2741"/>
              </a:lnSpc>
              <a:buFont typeface="Arial" panose="020B0604020202020204" pitchFamily="34" charset="0"/>
              <a:buChar char="•"/>
            </a:pPr>
            <a:r>
              <a:rPr lang="en-US" sz="2016" spc="-4" dirty="0" err="1">
                <a:solidFill>
                  <a:srgbClr val="231F20"/>
                </a:solidFill>
                <a:latin typeface="윤고딕 Medium" panose="020B0600000101010101" charset="-127"/>
                <a:ea typeface="윤고딕 Medium" panose="020B0600000101010101" charset="-127"/>
                <a:cs typeface="윤고딕 Medium"/>
                <a:sym typeface="윤고딕 Medium"/>
              </a:rPr>
              <a:t>Wazuh</a:t>
            </a:r>
            <a:r>
              <a:rPr lang="en-US" sz="2016" spc="-4" dirty="0">
                <a:solidFill>
                  <a:srgbClr val="231F20"/>
                </a:solidFill>
                <a:latin typeface="윤고딕 Medium" panose="020B0600000101010101" charset="-127"/>
                <a:ea typeface="윤고딕 Medium" panose="020B0600000101010101" charset="-127"/>
                <a:cs typeface="윤고딕 Medium"/>
                <a:sym typeface="윤고딕 Medium"/>
              </a:rPr>
              <a:t> </a:t>
            </a:r>
            <a:r>
              <a:rPr lang="ko-KR" altLang="en-US" sz="2016" spc="-4" dirty="0">
                <a:solidFill>
                  <a:srgbClr val="231F20"/>
                </a:solidFill>
                <a:latin typeface="윤고딕 Medium" panose="020B0600000101010101" charset="-127"/>
                <a:ea typeface="윤고딕 Medium" panose="020B0600000101010101" charset="-127"/>
                <a:cs typeface="윤고딕 Medium"/>
                <a:sym typeface="윤고딕 Medium"/>
              </a:rPr>
              <a:t>구현 및 연동</a:t>
            </a:r>
            <a:endParaRPr lang="en-US" altLang="ko-KR" sz="2016" spc="-4" dirty="0">
              <a:solidFill>
                <a:srgbClr val="231F20"/>
              </a:solidFill>
              <a:latin typeface="윤고딕 Medium" panose="020B0600000101010101" charset="-127"/>
              <a:ea typeface="윤고딕 Medium" panose="020B0600000101010101" charset="-127"/>
              <a:cs typeface="윤고딕 Medium"/>
              <a:sym typeface="윤고딕 Medium"/>
            </a:endParaRPr>
          </a:p>
          <a:p>
            <a:pPr marL="342900" indent="-342900">
              <a:lnSpc>
                <a:spcPts val="2741"/>
              </a:lnSpc>
              <a:buFont typeface="Arial" panose="020B0604020202020204" pitchFamily="34" charset="0"/>
              <a:buChar char="•"/>
            </a:pPr>
            <a:r>
              <a:rPr lang="ko-KR" altLang="en-US" sz="2016" spc="-4" dirty="0">
                <a:solidFill>
                  <a:srgbClr val="231F20"/>
                </a:solidFill>
                <a:latin typeface="윤고딕 Medium" panose="020B0600000101010101" charset="-127"/>
                <a:ea typeface="윤고딕 Medium" panose="020B0600000101010101" charset="-127"/>
                <a:cs typeface="윤고딕 Medium"/>
                <a:sym typeface="윤고딕 Medium"/>
              </a:rPr>
              <a:t>프로젝트 계획서 작성</a:t>
            </a:r>
            <a:endParaRPr lang="en-US" altLang="ko-KR" sz="2016" spc="-4" dirty="0">
              <a:solidFill>
                <a:srgbClr val="231F20"/>
              </a:solidFill>
              <a:latin typeface="윤고딕 Medium" panose="020B0600000101010101" charset="-127"/>
              <a:ea typeface="윤고딕 Medium" panose="020B0600000101010101" charset="-127"/>
              <a:cs typeface="윤고딕 Medium"/>
              <a:sym typeface="윤고딕 Medium"/>
            </a:endParaRPr>
          </a:p>
          <a:p>
            <a:pPr marL="342900" indent="-342900">
              <a:lnSpc>
                <a:spcPts val="2741"/>
              </a:lnSpc>
              <a:buFont typeface="Arial" panose="020B0604020202020204" pitchFamily="34" charset="0"/>
              <a:buChar char="•"/>
            </a:pPr>
            <a:r>
              <a:rPr lang="ko-KR" altLang="en-US" sz="2016" spc="-4" dirty="0" err="1">
                <a:solidFill>
                  <a:srgbClr val="231F20"/>
                </a:solidFill>
                <a:latin typeface="윤고딕 Medium" panose="020B0600000101010101" charset="-127"/>
                <a:ea typeface="윤고딕 Medium" panose="020B0600000101010101" charset="-127"/>
                <a:cs typeface="윤고딕 Medium"/>
                <a:sym typeface="윤고딕 Medium"/>
              </a:rPr>
              <a:t>모의해킹</a:t>
            </a:r>
            <a:r>
              <a:rPr lang="ko-KR" altLang="en-US" sz="2016" spc="-4" dirty="0">
                <a:solidFill>
                  <a:srgbClr val="231F20"/>
                </a:solidFill>
                <a:latin typeface="윤고딕 Medium" panose="020B0600000101010101" charset="-127"/>
                <a:ea typeface="윤고딕 Medium" panose="020B0600000101010101" charset="-127"/>
                <a:cs typeface="윤고딕 Medium"/>
                <a:sym typeface="윤고딕 Medium"/>
              </a:rPr>
              <a:t> 결과 보고서 작성</a:t>
            </a:r>
            <a:endParaRPr lang="en-US" sz="2016" spc="-4" dirty="0">
              <a:solidFill>
                <a:srgbClr val="231F20"/>
              </a:solidFill>
              <a:latin typeface="윤고딕 Medium" panose="020B0600000101010101" charset="-127"/>
              <a:ea typeface="윤고딕 Medium" panose="020B0600000101010101" charset="-127"/>
              <a:cs typeface="윤고딕 Medium"/>
              <a:sym typeface="윤고딕 Medium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3564778" y="7683180"/>
            <a:ext cx="3042882" cy="39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4"/>
              </a:lnSpc>
            </a:pPr>
            <a:r>
              <a:rPr lang="en-US" sz="3108" spc="-189" dirty="0" err="1">
                <a:solidFill>
                  <a:srgbClr val="52A4BA"/>
                </a:solidFill>
                <a:latin typeface="210 다락방"/>
                <a:ea typeface="210 다락방"/>
                <a:cs typeface="210 다락방"/>
                <a:sym typeface="210 다락방"/>
              </a:rPr>
              <a:t>팀원</a:t>
            </a:r>
            <a:r>
              <a:rPr lang="en-US" sz="3108" spc="-189" dirty="0">
                <a:solidFill>
                  <a:srgbClr val="FF6D2F"/>
                </a:solidFill>
                <a:latin typeface="210 다락방"/>
                <a:ea typeface="210 다락방"/>
                <a:cs typeface="210 다락방"/>
                <a:sym typeface="210 다락방"/>
              </a:rPr>
              <a:t> </a:t>
            </a:r>
            <a:r>
              <a:rPr lang="ko-KR" altLang="en-US" sz="3108" spc="-189" dirty="0">
                <a:solidFill>
                  <a:srgbClr val="231F20"/>
                </a:solidFill>
                <a:latin typeface="210 다락방"/>
                <a:ea typeface="210 다락방"/>
                <a:cs typeface="210 다락방"/>
                <a:sym typeface="210 다락방"/>
              </a:rPr>
              <a:t>최승환</a:t>
            </a:r>
            <a:endParaRPr lang="en-US" sz="3108" spc="-189" dirty="0">
              <a:solidFill>
                <a:srgbClr val="231F20"/>
              </a:solidFill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0049FB0F-A067-426A-83CB-1ADB4D124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000" y="3759263"/>
            <a:ext cx="3546000" cy="3546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9ADD396-3A2F-4512-9102-4C908BD574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600" y="3760085"/>
            <a:ext cx="3546000" cy="3546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CB955C9-0888-4E66-9844-3B658B8691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442" y="3760085"/>
            <a:ext cx="3546000" cy="3546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9D66BB9-B6EF-43D6-B52A-18E669010B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5144" y="3760085"/>
            <a:ext cx="3546000" cy="3546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D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A4B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408296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3463" y="172752"/>
            <a:ext cx="17941074" cy="9941496"/>
            <a:chOff x="0" y="0"/>
            <a:chExt cx="4725221" cy="26183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25221" cy="2618336"/>
            </a:xfrm>
            <a:custGeom>
              <a:avLst/>
              <a:gdLst/>
              <a:ahLst/>
              <a:cxnLst/>
              <a:rect l="l" t="t" r="r" b="b"/>
              <a:pathLst>
                <a:path w="4725221" h="2618336">
                  <a:moveTo>
                    <a:pt x="0" y="0"/>
                  </a:moveTo>
                  <a:lnTo>
                    <a:pt x="4725221" y="0"/>
                  </a:lnTo>
                  <a:lnTo>
                    <a:pt x="4725221" y="2618336"/>
                  </a:lnTo>
                  <a:lnTo>
                    <a:pt x="0" y="2618336"/>
                  </a:lnTo>
                  <a:close/>
                </a:path>
              </a:pathLst>
            </a:custGeom>
            <a:solidFill>
              <a:srgbClr val="FAF8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4725221" cy="2618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670905" y="1435926"/>
            <a:ext cx="10946190" cy="847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6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901" b="0" i="0" u="none" strike="noStrike" kern="1200" cap="none" spc="-586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보안 이벤트 탐지 및 관제 결과</a:t>
            </a:r>
            <a:endParaRPr kumimoji="0" lang="en-US" sz="6901" b="0" i="0" u="none" strike="noStrike" kern="1200" cap="none" spc="-586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819992" y="1139889"/>
            <a:ext cx="4648016" cy="140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Security Event Detection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52A4BA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Monitoring Results</a:t>
            </a: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30CA0F8A-F405-4C18-8BC0-5B5FC73B21CF}"/>
              </a:ext>
            </a:extLst>
          </p:cNvPr>
          <p:cNvSpPr txBox="1"/>
          <p:nvPr/>
        </p:nvSpPr>
        <p:spPr>
          <a:xfrm>
            <a:off x="5798908" y="2471766"/>
            <a:ext cx="6690185" cy="26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77" normalizeH="0" baseline="0" noProof="0" dirty="0" err="1">
                <a:ln>
                  <a:noFill/>
                </a:ln>
                <a:solidFill>
                  <a:prstClr val="black">
                    <a:alpha val="76863"/>
                  </a:prst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Wazuh</a:t>
            </a:r>
            <a:r>
              <a:rPr kumimoji="0" lang="en-US" sz="2800" b="1" i="0" u="none" strike="noStrike" kern="1200" cap="none" spc="-77" normalizeH="0" baseline="0" noProof="0" dirty="0">
                <a:ln>
                  <a:noFill/>
                </a:ln>
                <a:solidFill>
                  <a:prstClr val="black">
                    <a:alpha val="76863"/>
                  </a:prst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 (SIEM)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5E5B889-9000-4B14-8265-667A762A8F8B}"/>
              </a:ext>
            </a:extLst>
          </p:cNvPr>
          <p:cNvGrpSpPr/>
          <p:nvPr/>
        </p:nvGrpSpPr>
        <p:grpSpPr>
          <a:xfrm>
            <a:off x="914400" y="2990852"/>
            <a:ext cx="16425053" cy="6461858"/>
            <a:chOff x="914400" y="2990852"/>
            <a:chExt cx="16425053" cy="6461858"/>
          </a:xfrm>
        </p:grpSpPr>
        <p:sp>
          <p:nvSpPr>
            <p:cNvPr id="8" name="AutoShape 8"/>
            <p:cNvSpPr/>
            <p:nvPr/>
          </p:nvSpPr>
          <p:spPr>
            <a:xfrm>
              <a:off x="948547" y="2990852"/>
              <a:ext cx="16390906" cy="0"/>
            </a:xfrm>
            <a:prstGeom prst="line">
              <a:avLst/>
            </a:prstGeom>
            <a:ln w="9525" cap="flat">
              <a:solidFill>
                <a:srgbClr val="867C6E">
                  <a:alpha val="52941"/>
                </a:srgbClr>
              </a:solidFill>
              <a:prstDash val="lgDash"/>
              <a:headEnd type="none" w="sm" len="sm"/>
              <a:tailEnd type="none" w="sm" len="sm"/>
            </a:ln>
          </p:spPr>
        </p:sp>
        <p:sp>
          <p:nvSpPr>
            <p:cNvPr id="32" name="TextBox 27">
              <a:extLst>
                <a:ext uri="{FF2B5EF4-FFF2-40B4-BE49-F238E27FC236}">
                  <a16:creationId xmlns:a16="http://schemas.microsoft.com/office/drawing/2014/main" id="{C624ECB1-0C30-4EE3-8DC0-D4416CEB032B}"/>
                </a:ext>
              </a:extLst>
            </p:cNvPr>
            <p:cNvSpPr txBox="1"/>
            <p:nvPr/>
          </p:nvSpPr>
          <p:spPr>
            <a:xfrm>
              <a:off x="990600" y="5522048"/>
              <a:ext cx="2488573" cy="3847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98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110" b="0" i="0" u="none" strike="noStrike" kern="1200" cap="none" spc="-189" normalizeH="0" baseline="0" noProof="0" dirty="0">
                  <a:ln>
                    <a:noFill/>
                  </a:ln>
                  <a:solidFill>
                    <a:srgbClr val="FAF8F5"/>
                  </a:solidFill>
                  <a:effectLst/>
                  <a:uLnTx/>
                  <a:uFillTx/>
                  <a:latin typeface="210 다락방"/>
                  <a:ea typeface="210 다락방"/>
                  <a:cs typeface="210 다락방"/>
                  <a:sym typeface="210 다락방"/>
                </a:rPr>
                <a:t>관제 시나리오</a:t>
              </a:r>
              <a:endParaRPr kumimoji="0" lang="en-US" sz="3110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4BB0DD-6731-4125-AA5D-C7D51AC8471C}"/>
                </a:ext>
              </a:extLst>
            </p:cNvPr>
            <p:cNvSpPr txBox="1"/>
            <p:nvPr/>
          </p:nvSpPr>
          <p:spPr>
            <a:xfrm>
              <a:off x="914400" y="3162300"/>
              <a:ext cx="48845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  <a:cs typeface="+mn-cs"/>
                </a:rPr>
                <a:t>✅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  <a:cs typeface="+mn-cs"/>
                </a:rPr>
                <a:t>SQL Injection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  <a:cs typeface="+mn-cs"/>
                </a:rPr>
                <a:t>공격 탐지 이벤트 로그 분석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6C1F96A-1F32-4B8C-A4E9-CA437CF43B76}"/>
                </a:ext>
              </a:extLst>
            </p:cNvPr>
            <p:cNvSpPr txBox="1"/>
            <p:nvPr/>
          </p:nvSpPr>
          <p:spPr>
            <a:xfrm>
              <a:off x="914400" y="6776904"/>
              <a:ext cx="411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  <a:cs typeface="+mn-cs"/>
                </a:rPr>
                <a:t>✅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  <a:cs typeface="+mn-cs"/>
                </a:rPr>
                <a:t>XSS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  <a:cs typeface="+mn-cs"/>
                </a:rPr>
                <a:t> 공격 탐지 이벤트 로그 분석 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614E10C-D0E3-4722-B2B2-6A8F2AB7D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365" y="3619500"/>
              <a:ext cx="14901823" cy="2185567"/>
            </a:xfrm>
            <a:prstGeom prst="rect">
              <a:avLst/>
            </a:prstGeom>
            <a:ln w="28575">
              <a:solidFill>
                <a:srgbClr val="7ED6C2"/>
              </a:solidFill>
            </a:ln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0299BCB-AAFA-4BDA-8893-282D6AFD6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365" y="7277100"/>
              <a:ext cx="14901824" cy="2175610"/>
            </a:xfrm>
            <a:prstGeom prst="rect">
              <a:avLst/>
            </a:prstGeom>
            <a:ln w="28575">
              <a:solidFill>
                <a:srgbClr val="7ED6C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685068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D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A4B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408296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3463" y="172752"/>
            <a:ext cx="17941074" cy="9941496"/>
            <a:chOff x="0" y="0"/>
            <a:chExt cx="4725221" cy="26183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25221" cy="2618336"/>
            </a:xfrm>
            <a:custGeom>
              <a:avLst/>
              <a:gdLst/>
              <a:ahLst/>
              <a:cxnLst/>
              <a:rect l="l" t="t" r="r" b="b"/>
              <a:pathLst>
                <a:path w="4725221" h="2618336">
                  <a:moveTo>
                    <a:pt x="0" y="0"/>
                  </a:moveTo>
                  <a:lnTo>
                    <a:pt x="4725221" y="0"/>
                  </a:lnTo>
                  <a:lnTo>
                    <a:pt x="4725221" y="2618336"/>
                  </a:lnTo>
                  <a:lnTo>
                    <a:pt x="0" y="2618336"/>
                  </a:lnTo>
                  <a:close/>
                </a:path>
              </a:pathLst>
            </a:custGeom>
            <a:solidFill>
              <a:srgbClr val="FAF8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4725221" cy="2618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948547" y="2990852"/>
            <a:ext cx="16390906" cy="0"/>
          </a:xfrm>
          <a:prstGeom prst="line">
            <a:avLst/>
          </a:prstGeom>
          <a:ln w="9525" cap="flat">
            <a:solidFill>
              <a:srgbClr val="867C6E">
                <a:alpha val="52941"/>
              </a:srgbClr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3670905" y="1435926"/>
            <a:ext cx="10946190" cy="847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6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901" b="0" i="0" u="none" strike="noStrike" kern="1200" cap="none" spc="-586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보안 이벤트 탐지 및 관제 결과</a:t>
            </a:r>
            <a:endParaRPr kumimoji="0" lang="en-US" sz="6901" b="0" i="0" u="none" strike="noStrike" kern="1200" cap="none" spc="-586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819992" y="1139889"/>
            <a:ext cx="4648016" cy="140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Security Event Detection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52A4BA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Monitoring Results</a:t>
            </a: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30CA0F8A-F405-4C18-8BC0-5B5FC73B21CF}"/>
              </a:ext>
            </a:extLst>
          </p:cNvPr>
          <p:cNvSpPr txBox="1"/>
          <p:nvPr/>
        </p:nvSpPr>
        <p:spPr>
          <a:xfrm>
            <a:off x="5798908" y="2471766"/>
            <a:ext cx="6690185" cy="26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77" normalizeH="0" baseline="0" noProof="0" dirty="0" err="1">
                <a:ln>
                  <a:noFill/>
                </a:ln>
                <a:solidFill>
                  <a:prstClr val="black">
                    <a:alpha val="76863"/>
                  </a:prst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Wazuh</a:t>
            </a:r>
            <a:r>
              <a:rPr kumimoji="0" lang="en-US" sz="2800" b="1" i="0" u="none" strike="noStrike" kern="1200" cap="none" spc="-77" normalizeH="0" baseline="0" noProof="0" dirty="0">
                <a:ln>
                  <a:noFill/>
                </a:ln>
                <a:solidFill>
                  <a:prstClr val="black">
                    <a:alpha val="76863"/>
                  </a:prst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 (SIEM)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089887C-28AD-47B3-BF05-DACCE0189FD8}"/>
              </a:ext>
            </a:extLst>
          </p:cNvPr>
          <p:cNvGrpSpPr/>
          <p:nvPr/>
        </p:nvGrpSpPr>
        <p:grpSpPr>
          <a:xfrm>
            <a:off x="914400" y="3162300"/>
            <a:ext cx="14965789" cy="6290411"/>
            <a:chOff x="914400" y="3162300"/>
            <a:chExt cx="14965789" cy="629041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35106E-FCBD-4E56-945F-D567CDBF99C5}"/>
                </a:ext>
              </a:extLst>
            </p:cNvPr>
            <p:cNvSpPr txBox="1"/>
            <p:nvPr/>
          </p:nvSpPr>
          <p:spPr>
            <a:xfrm>
              <a:off x="914400" y="3162300"/>
              <a:ext cx="396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  <a:cs typeface="+mn-cs"/>
                </a:rPr>
                <a:t>✅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  <a:cs typeface="+mn-cs"/>
                </a:rPr>
                <a:t>CSRF</a:t>
              </a:r>
              <a:r>
                <a:rPr lang="ko-KR" altLang="en-US" dirty="0">
                  <a:solidFill>
                    <a:prstClr val="black"/>
                  </a:solidFill>
                  <a:latin typeface="윤고딕 Medium" panose="020B0600000101010101" charset="-127"/>
                  <a:ea typeface="윤고딕 Medium" panose="020B0600000101010101" charset="-127"/>
                </a:rPr>
                <a:t> 공격 탐지 이벤트 로그 분석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  <a:cs typeface="+mn-cs"/>
                </a:rPr>
                <a:t>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B1497A9-C7A5-4A1A-8952-B15221067CC4}"/>
                </a:ext>
              </a:extLst>
            </p:cNvPr>
            <p:cNvSpPr txBox="1"/>
            <p:nvPr/>
          </p:nvSpPr>
          <p:spPr>
            <a:xfrm>
              <a:off x="914400" y="6776904"/>
              <a:ext cx="533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  <a:cs typeface="+mn-cs"/>
                </a:rPr>
                <a:t>✅ </a:t>
              </a:r>
              <a:r>
                <a:rPr lang="ko-KR" altLang="en-US" dirty="0">
                  <a:solidFill>
                    <a:prstClr val="black"/>
                  </a:solidFill>
                  <a:latin typeface="윤고딕 Medium" panose="020B0600000101010101" charset="-127"/>
                  <a:ea typeface="윤고딕 Medium" panose="020B0600000101010101" charset="-127"/>
                </a:rPr>
                <a:t>파일 업로드 취약점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  <a:cs typeface="+mn-cs"/>
                </a:rPr>
                <a:t> 공격 탐지 이벤트 </a:t>
              </a:r>
              <a:r>
                <a:rPr lang="ko-KR" altLang="en-US" dirty="0">
                  <a:solidFill>
                    <a:prstClr val="black"/>
                  </a:solidFill>
                  <a:latin typeface="윤고딕 Medium" panose="020B0600000101010101" charset="-127"/>
                  <a:ea typeface="윤고딕 Medium" panose="020B0600000101010101" charset="-127"/>
                </a:rPr>
                <a:t>로그 분석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윤고딕 Medium" panose="020B0600000101010101" charset="-127"/>
                  <a:ea typeface="윤고딕 Medium" panose="020B0600000101010101" charset="-127"/>
                  <a:cs typeface="+mn-cs"/>
                </a:rPr>
                <a:t> </a:t>
              </a: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17FDD64-4440-445B-82F3-36333DFC5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8061" y="3619500"/>
              <a:ext cx="14852128" cy="2175611"/>
            </a:xfrm>
            <a:prstGeom prst="rect">
              <a:avLst/>
            </a:prstGeom>
            <a:ln w="28575">
              <a:solidFill>
                <a:srgbClr val="7ED6C2"/>
              </a:solidFill>
            </a:ln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0497807-AC7A-4C4E-B8ED-B06D5FBB6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588" y="7277100"/>
              <a:ext cx="14889600" cy="2175611"/>
            </a:xfrm>
            <a:prstGeom prst="rect">
              <a:avLst/>
            </a:prstGeom>
            <a:ln w="28575">
              <a:solidFill>
                <a:srgbClr val="7ED6C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8044110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D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A4B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408296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3463" y="172752"/>
            <a:ext cx="17941074" cy="9941496"/>
            <a:chOff x="0" y="0"/>
            <a:chExt cx="4725221" cy="26183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25221" cy="2618336"/>
            </a:xfrm>
            <a:custGeom>
              <a:avLst/>
              <a:gdLst/>
              <a:ahLst/>
              <a:cxnLst/>
              <a:rect l="l" t="t" r="r" b="b"/>
              <a:pathLst>
                <a:path w="4725221" h="2618336">
                  <a:moveTo>
                    <a:pt x="0" y="0"/>
                  </a:moveTo>
                  <a:lnTo>
                    <a:pt x="4725221" y="0"/>
                  </a:lnTo>
                  <a:lnTo>
                    <a:pt x="4725221" y="2618336"/>
                  </a:lnTo>
                  <a:lnTo>
                    <a:pt x="0" y="2618336"/>
                  </a:lnTo>
                  <a:close/>
                </a:path>
              </a:pathLst>
            </a:custGeom>
            <a:solidFill>
              <a:srgbClr val="FAF8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4725221" cy="2618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948547" y="2990852"/>
            <a:ext cx="16390906" cy="0"/>
          </a:xfrm>
          <a:prstGeom prst="line">
            <a:avLst/>
          </a:prstGeom>
          <a:ln w="9525" cap="flat">
            <a:solidFill>
              <a:srgbClr val="867C6E">
                <a:alpha val="52941"/>
              </a:srgbClr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3670905" y="1435926"/>
            <a:ext cx="10946190" cy="847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6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901" b="0" i="0" u="none" strike="noStrike" kern="1200" cap="none" spc="-586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보안 이벤트 탐지 및 관제 결과</a:t>
            </a:r>
            <a:endParaRPr kumimoji="0" lang="en-US" sz="6901" b="0" i="0" u="none" strike="noStrike" kern="1200" cap="none" spc="-586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819992" y="1139889"/>
            <a:ext cx="4648016" cy="140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Security Event Detection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52A4BA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Monitoring Results</a:t>
            </a: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30CA0F8A-F405-4C18-8BC0-5B5FC73B21CF}"/>
              </a:ext>
            </a:extLst>
          </p:cNvPr>
          <p:cNvSpPr txBox="1"/>
          <p:nvPr/>
        </p:nvSpPr>
        <p:spPr>
          <a:xfrm>
            <a:off x="5798908" y="2471766"/>
            <a:ext cx="6690185" cy="26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77" normalizeH="0" baseline="0" noProof="0" dirty="0" err="1">
                <a:ln>
                  <a:noFill/>
                </a:ln>
                <a:solidFill>
                  <a:prstClr val="black">
                    <a:alpha val="76863"/>
                  </a:prst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Wazuh</a:t>
            </a:r>
            <a:r>
              <a:rPr kumimoji="0" lang="en-US" sz="2800" b="1" i="0" u="none" strike="noStrike" kern="1200" cap="none" spc="-77" normalizeH="0" baseline="0" noProof="0" dirty="0">
                <a:ln>
                  <a:noFill/>
                </a:ln>
                <a:solidFill>
                  <a:prstClr val="black">
                    <a:alpha val="76863"/>
                  </a:prst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 (SIEM)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92449C-3EF6-4945-828E-A2084A962A55}"/>
              </a:ext>
            </a:extLst>
          </p:cNvPr>
          <p:cNvSpPr txBox="1"/>
          <p:nvPr/>
        </p:nvSpPr>
        <p:spPr>
          <a:xfrm>
            <a:off x="914400" y="3162300"/>
            <a:ext cx="4884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+mn-cs"/>
              </a:rPr>
              <a:t>✅ </a:t>
            </a:r>
            <a:r>
              <a:rPr lang="ko-KR" altLang="en-US" dirty="0">
                <a:solidFill>
                  <a:prstClr val="black"/>
                </a:solidFill>
                <a:latin typeface="윤고딕 Medium" panose="020B0600000101010101" charset="-127"/>
                <a:ea typeface="윤고딕 Medium" panose="020B0600000101010101" charset="-127"/>
              </a:rPr>
              <a:t>결제 금액 변조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+mn-cs"/>
              </a:rPr>
              <a:t> 공격 탐지 이벤트 로그 분석 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FA37B49-95A9-4E3E-8A2A-606BEB212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7234324"/>
            <a:ext cx="14889588" cy="2175611"/>
          </a:xfrm>
          <a:prstGeom prst="rect">
            <a:avLst/>
          </a:prstGeom>
          <a:ln w="28575">
            <a:solidFill>
              <a:srgbClr val="7ED6C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6DE3571-5EF5-45C9-BECA-00599F044BFF}"/>
              </a:ext>
            </a:extLst>
          </p:cNvPr>
          <p:cNvSpPr txBox="1"/>
          <p:nvPr/>
        </p:nvSpPr>
        <p:spPr>
          <a:xfrm>
            <a:off x="914400" y="6776904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+mn-cs"/>
              </a:rPr>
              <a:t>✅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+mn-cs"/>
              </a:rPr>
              <a:t>DDoS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+mn-cs"/>
              </a:rPr>
              <a:t> 공격 탐지 이벤트 로그 분석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ECEBA4A-2D77-4193-8533-C6BDD643B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619500"/>
            <a:ext cx="14889588" cy="2147752"/>
          </a:xfrm>
          <a:prstGeom prst="rect">
            <a:avLst/>
          </a:prstGeom>
          <a:ln w="28575">
            <a:solidFill>
              <a:srgbClr val="7ED6C2"/>
            </a:solidFill>
          </a:ln>
        </p:spPr>
      </p:pic>
    </p:spTree>
    <p:extLst>
      <p:ext uri="{BB962C8B-B14F-4D97-AF65-F5344CB8AC3E}">
        <p14:creationId xmlns:p14="http://schemas.microsoft.com/office/powerpoint/2010/main" val="15474880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D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A4B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408296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3463" y="172752"/>
            <a:ext cx="17941074" cy="9941496"/>
            <a:chOff x="0" y="0"/>
            <a:chExt cx="4725221" cy="26183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25221" cy="2618336"/>
            </a:xfrm>
            <a:custGeom>
              <a:avLst/>
              <a:gdLst/>
              <a:ahLst/>
              <a:cxnLst/>
              <a:rect l="l" t="t" r="r" b="b"/>
              <a:pathLst>
                <a:path w="4725221" h="2618336">
                  <a:moveTo>
                    <a:pt x="0" y="0"/>
                  </a:moveTo>
                  <a:lnTo>
                    <a:pt x="4725221" y="0"/>
                  </a:lnTo>
                  <a:lnTo>
                    <a:pt x="4725221" y="2618336"/>
                  </a:lnTo>
                  <a:lnTo>
                    <a:pt x="0" y="2618336"/>
                  </a:lnTo>
                  <a:close/>
                </a:path>
              </a:pathLst>
            </a:custGeom>
            <a:solidFill>
              <a:srgbClr val="FAF8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4725221" cy="2618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948547" y="2990852"/>
            <a:ext cx="16390906" cy="0"/>
          </a:xfrm>
          <a:prstGeom prst="line">
            <a:avLst/>
          </a:prstGeom>
          <a:ln w="9525" cap="flat">
            <a:solidFill>
              <a:srgbClr val="867C6E">
                <a:alpha val="52941"/>
              </a:srgbClr>
            </a:solidFill>
            <a:prstDash val="lgDash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4968117" y="1435926"/>
            <a:ext cx="8328781" cy="847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6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901" spc="-586" dirty="0">
                <a:solidFill>
                  <a:srgbClr val="231F20"/>
                </a:solidFill>
                <a:latin typeface="210 다락방"/>
                <a:ea typeface="210 다락방"/>
                <a:cs typeface="210 다락방"/>
                <a:sym typeface="210 다락방"/>
              </a:rPr>
              <a:t>종합 정리 및 결론</a:t>
            </a:r>
            <a:endParaRPr kumimoji="0" lang="en-US" sz="6901" b="0" i="0" u="none" strike="noStrike" kern="1200" cap="none" spc="-586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620368" y="1139888"/>
            <a:ext cx="3024277" cy="140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Summary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52A4BA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Conclusion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429006" y="3760111"/>
            <a:ext cx="7606339" cy="2438704"/>
            <a:chOff x="0" y="0"/>
            <a:chExt cx="2003316" cy="6422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03316" cy="642293"/>
            </a:xfrm>
            <a:custGeom>
              <a:avLst/>
              <a:gdLst/>
              <a:ahLst/>
              <a:cxnLst/>
              <a:rect l="l" t="t" r="r" b="b"/>
              <a:pathLst>
                <a:path w="2003316" h="642293">
                  <a:moveTo>
                    <a:pt x="24428" y="0"/>
                  </a:moveTo>
                  <a:lnTo>
                    <a:pt x="1978888" y="0"/>
                  </a:lnTo>
                  <a:cubicBezTo>
                    <a:pt x="1992379" y="0"/>
                    <a:pt x="2003316" y="10937"/>
                    <a:pt x="2003316" y="24428"/>
                  </a:cubicBezTo>
                  <a:lnTo>
                    <a:pt x="2003316" y="617865"/>
                  </a:lnTo>
                  <a:cubicBezTo>
                    <a:pt x="2003316" y="631356"/>
                    <a:pt x="1992379" y="642293"/>
                    <a:pt x="1978888" y="642293"/>
                  </a:cubicBezTo>
                  <a:lnTo>
                    <a:pt x="24428" y="642293"/>
                  </a:lnTo>
                  <a:cubicBezTo>
                    <a:pt x="10937" y="642293"/>
                    <a:pt x="0" y="631356"/>
                    <a:pt x="0" y="617865"/>
                  </a:cubicBezTo>
                  <a:lnTo>
                    <a:pt x="0" y="24428"/>
                  </a:lnTo>
                  <a:cubicBezTo>
                    <a:pt x="0" y="10937"/>
                    <a:pt x="10937" y="0"/>
                    <a:pt x="24428" y="0"/>
                  </a:cubicBezTo>
                  <a:close/>
                </a:path>
              </a:pathLst>
            </a:custGeom>
            <a:solidFill>
              <a:srgbClr val="FAF8F5"/>
            </a:solidFill>
            <a:ln w="38100" cap="rnd">
              <a:solidFill>
                <a:srgbClr val="FF6D2F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2003316" cy="642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252655" y="3760111"/>
            <a:ext cx="7606339" cy="2438704"/>
            <a:chOff x="0" y="0"/>
            <a:chExt cx="2003316" cy="64229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003316" cy="642293"/>
            </a:xfrm>
            <a:custGeom>
              <a:avLst/>
              <a:gdLst/>
              <a:ahLst/>
              <a:cxnLst/>
              <a:rect l="l" t="t" r="r" b="b"/>
              <a:pathLst>
                <a:path w="2003316" h="642293">
                  <a:moveTo>
                    <a:pt x="24428" y="0"/>
                  </a:moveTo>
                  <a:lnTo>
                    <a:pt x="1978888" y="0"/>
                  </a:lnTo>
                  <a:cubicBezTo>
                    <a:pt x="1992379" y="0"/>
                    <a:pt x="2003316" y="10937"/>
                    <a:pt x="2003316" y="24428"/>
                  </a:cubicBezTo>
                  <a:lnTo>
                    <a:pt x="2003316" y="617865"/>
                  </a:lnTo>
                  <a:cubicBezTo>
                    <a:pt x="2003316" y="631356"/>
                    <a:pt x="1992379" y="642293"/>
                    <a:pt x="1978888" y="642293"/>
                  </a:cubicBezTo>
                  <a:lnTo>
                    <a:pt x="24428" y="642293"/>
                  </a:lnTo>
                  <a:cubicBezTo>
                    <a:pt x="10937" y="642293"/>
                    <a:pt x="0" y="631356"/>
                    <a:pt x="0" y="617865"/>
                  </a:cubicBezTo>
                  <a:lnTo>
                    <a:pt x="0" y="24428"/>
                  </a:lnTo>
                  <a:cubicBezTo>
                    <a:pt x="0" y="10937"/>
                    <a:pt x="10937" y="0"/>
                    <a:pt x="24428" y="0"/>
                  </a:cubicBezTo>
                  <a:close/>
                </a:path>
              </a:pathLst>
            </a:custGeom>
            <a:solidFill>
              <a:srgbClr val="FAF8F5"/>
            </a:solidFill>
            <a:ln w="38100" cap="rnd">
              <a:solidFill>
                <a:srgbClr val="52A4BA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2003316" cy="642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29006" y="6473725"/>
            <a:ext cx="15429988" cy="2438704"/>
            <a:chOff x="0" y="0"/>
            <a:chExt cx="4063865" cy="64229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063865" cy="642293"/>
            </a:xfrm>
            <a:custGeom>
              <a:avLst/>
              <a:gdLst/>
              <a:ahLst/>
              <a:cxnLst/>
              <a:rect l="l" t="t" r="r" b="b"/>
              <a:pathLst>
                <a:path w="4063865" h="642293">
                  <a:moveTo>
                    <a:pt x="12042" y="0"/>
                  </a:moveTo>
                  <a:lnTo>
                    <a:pt x="4051823" y="0"/>
                  </a:lnTo>
                  <a:cubicBezTo>
                    <a:pt x="4055017" y="0"/>
                    <a:pt x="4058080" y="1269"/>
                    <a:pt x="4060338" y="3527"/>
                  </a:cubicBezTo>
                  <a:cubicBezTo>
                    <a:pt x="4062597" y="5785"/>
                    <a:pt x="4063865" y="8848"/>
                    <a:pt x="4063865" y="12042"/>
                  </a:cubicBezTo>
                  <a:lnTo>
                    <a:pt x="4063865" y="630251"/>
                  </a:lnTo>
                  <a:cubicBezTo>
                    <a:pt x="4063865" y="633444"/>
                    <a:pt x="4062597" y="636507"/>
                    <a:pt x="4060338" y="638766"/>
                  </a:cubicBezTo>
                  <a:cubicBezTo>
                    <a:pt x="4058080" y="641024"/>
                    <a:pt x="4055017" y="642293"/>
                    <a:pt x="4051823" y="642293"/>
                  </a:cubicBezTo>
                  <a:lnTo>
                    <a:pt x="12042" y="642293"/>
                  </a:lnTo>
                  <a:cubicBezTo>
                    <a:pt x="8848" y="642293"/>
                    <a:pt x="5785" y="641024"/>
                    <a:pt x="3527" y="638766"/>
                  </a:cubicBezTo>
                  <a:cubicBezTo>
                    <a:pt x="1269" y="636507"/>
                    <a:pt x="0" y="633444"/>
                    <a:pt x="0" y="630251"/>
                  </a:cubicBezTo>
                  <a:lnTo>
                    <a:pt x="0" y="12042"/>
                  </a:lnTo>
                  <a:cubicBezTo>
                    <a:pt x="0" y="8848"/>
                    <a:pt x="1269" y="5785"/>
                    <a:pt x="3527" y="3527"/>
                  </a:cubicBezTo>
                  <a:cubicBezTo>
                    <a:pt x="5785" y="1269"/>
                    <a:pt x="8848" y="0"/>
                    <a:pt x="12042" y="0"/>
                  </a:cubicBezTo>
                  <a:close/>
                </a:path>
              </a:pathLst>
            </a:custGeom>
            <a:solidFill>
              <a:srgbClr val="FAF8F5"/>
            </a:solidFill>
            <a:ln w="38100" cap="rnd">
              <a:solidFill>
                <a:srgbClr val="867C6E"/>
              </a:solidFill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0"/>
              <a:ext cx="4063865" cy="642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3369093" y="4104265"/>
            <a:ext cx="3631200" cy="44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36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508" spc="-214" dirty="0">
                <a:solidFill>
                  <a:srgbClr val="FF6D2F"/>
                </a:solidFill>
                <a:latin typeface="210 다락방"/>
                <a:ea typeface="210 다락방"/>
                <a:cs typeface="210 다락방"/>
                <a:sym typeface="210 다락방"/>
              </a:rPr>
              <a:t>주요 수행 내용</a:t>
            </a:r>
            <a:endParaRPr kumimoji="0" lang="en-US" sz="3508" b="0" i="0" u="none" strike="noStrike" kern="1200" cap="none" spc="-214" normalizeH="0" baseline="0" noProof="0" dirty="0">
              <a:ln>
                <a:noFill/>
              </a:ln>
              <a:solidFill>
                <a:srgbClr val="FF6D2F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600200" y="7515755"/>
            <a:ext cx="2563612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36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8" b="0" i="0" u="none" strike="noStrike" kern="1200" cap="none" spc="-214" normalizeH="0" baseline="0" noProof="0" dirty="0">
                <a:ln>
                  <a:noFill/>
                </a:ln>
                <a:solidFill>
                  <a:srgbClr val="867C6E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향후 개선 방향</a:t>
            </a:r>
            <a:endParaRPr kumimoji="0" lang="en-US" sz="3508" b="0" i="0" u="none" strike="noStrike" kern="1200" cap="none" spc="-214" normalizeH="0" baseline="0" noProof="0" dirty="0">
              <a:ln>
                <a:noFill/>
              </a:ln>
              <a:solidFill>
                <a:srgbClr val="867C6E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192742" y="4104265"/>
            <a:ext cx="3631200" cy="44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36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508" spc="-214" dirty="0">
                <a:solidFill>
                  <a:srgbClr val="52A4BA"/>
                </a:solidFill>
                <a:latin typeface="210 다락방"/>
                <a:ea typeface="210 다락방"/>
                <a:cs typeface="210 다락방"/>
                <a:sym typeface="210 다락방"/>
              </a:rPr>
              <a:t>성과</a:t>
            </a:r>
            <a:endParaRPr kumimoji="0" lang="en-US" sz="3508" b="0" i="0" u="none" strike="noStrike" kern="1200" cap="none" spc="-214" normalizeH="0" baseline="0" noProof="0" dirty="0">
              <a:ln>
                <a:noFill/>
              </a:ln>
              <a:solidFill>
                <a:srgbClr val="52A4BA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24" name="AutoShape 24"/>
          <p:cNvSpPr/>
          <p:nvPr/>
        </p:nvSpPr>
        <p:spPr>
          <a:xfrm>
            <a:off x="1870244" y="4718066"/>
            <a:ext cx="6723862" cy="0"/>
          </a:xfrm>
          <a:prstGeom prst="line">
            <a:avLst/>
          </a:prstGeom>
          <a:ln w="9525" cap="flat">
            <a:solidFill>
              <a:srgbClr val="FF6D2F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4507867" y="6785957"/>
            <a:ext cx="0" cy="1814240"/>
          </a:xfrm>
          <a:prstGeom prst="line">
            <a:avLst/>
          </a:prstGeom>
          <a:ln w="9525" cap="flat">
            <a:solidFill>
              <a:srgbClr val="867C6E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9693893" y="4718066"/>
            <a:ext cx="6723862" cy="0"/>
          </a:xfrm>
          <a:prstGeom prst="line">
            <a:avLst/>
          </a:prstGeom>
          <a:ln w="9525" cap="flat">
            <a:solidFill>
              <a:srgbClr val="52A4BA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855304" y="4804714"/>
            <a:ext cx="7146205" cy="1226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000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웹 및 모바일 애플리케이션 보안 취약점 분석</a:t>
            </a:r>
            <a:endParaRPr kumimoji="0" lang="en-US" altLang="ko-KR" sz="2000" b="0" i="0" u="none" strike="noStrike" kern="1200" cap="none" spc="-4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marR="0" lvl="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000" b="0" i="0" u="none" strike="noStrike" kern="1200" cap="none" spc="-4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marR="0" lvl="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WAF, Suricata, </a:t>
            </a:r>
            <a:r>
              <a:rPr kumimoji="0" lang="en-US" altLang="ko-KR" sz="2000" b="0" i="0" u="none" strike="noStrike" kern="1200" cap="none" spc="-4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Wazuh</a:t>
            </a:r>
            <a:r>
              <a:rPr kumimoji="0" lang="en-US" altLang="ko-KR" sz="2000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, ELK </a:t>
            </a:r>
            <a:r>
              <a:rPr kumimoji="0" lang="ko-KR" altLang="en-US" sz="2000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기반 보안 대응 및 관제 환경 구축</a:t>
            </a:r>
            <a:endParaRPr kumimoji="0" lang="en-US" altLang="ko-KR" sz="2000" b="0" i="0" u="none" strike="noStrike" kern="1200" cap="none" spc="-4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5388812" y="7021996"/>
            <a:ext cx="10689388" cy="12393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000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탐지 룰 및 경보 정책 고도화</a:t>
            </a:r>
            <a:endParaRPr kumimoji="0" lang="en-US" altLang="ko-KR" sz="2000" b="0" i="0" u="none" strike="noStrike" kern="1200" cap="none" spc="-4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marR="0" lvl="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000" b="0" i="0" u="none" strike="noStrike" kern="1200" cap="none" spc="-4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marR="0" lvl="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000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애플리케이션 코드 수준의 보안 강화</a:t>
            </a:r>
            <a:endParaRPr kumimoji="0" lang="en-US" altLang="ko-KR" sz="2000" b="0" i="0" u="none" strike="noStrike" kern="1200" cap="none" spc="-4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693893" y="4812196"/>
            <a:ext cx="6723862" cy="1239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R="0" lvl="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000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rPr>
              <a:t>주요 공격 시나리오에 대한 차단 및 탐지 확인</a:t>
            </a:r>
            <a:endParaRPr kumimoji="0" lang="en-US" altLang="ko-KR" sz="2000" b="0" i="0" u="none" strike="noStrike" kern="1200" cap="none" spc="-4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marR="0" lvl="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000" b="0" i="0" u="none" strike="noStrike" kern="1200" cap="none" spc="-4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marR="0" lvl="0" algn="l" defTabSz="914400" rtl="0" eaLnBrk="1" fontAlgn="auto" latinLnBrk="0" hangingPunct="1">
              <a:lnSpc>
                <a:spcPts val="3285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000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보안 이벤트 중앙 관제 체계 구축 완료</a:t>
            </a:r>
            <a:endParaRPr kumimoji="0" lang="en-US" altLang="ko-KR" sz="2000" b="0" i="0" u="none" strike="noStrike" kern="1200" cap="none" spc="-4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sp>
        <p:nvSpPr>
          <p:cNvPr id="30" name="Freeform 30"/>
          <p:cNvSpPr/>
          <p:nvPr/>
        </p:nvSpPr>
        <p:spPr>
          <a:xfrm>
            <a:off x="5072331" y="7128577"/>
            <a:ext cx="224723" cy="224723"/>
          </a:xfrm>
          <a:custGeom>
            <a:avLst/>
            <a:gdLst/>
            <a:ahLst/>
            <a:cxnLst/>
            <a:rect l="l" t="t" r="r" b="b"/>
            <a:pathLst>
              <a:path w="224723" h="224723">
                <a:moveTo>
                  <a:pt x="0" y="0"/>
                </a:moveTo>
                <a:lnTo>
                  <a:pt x="224723" y="0"/>
                </a:lnTo>
                <a:lnTo>
                  <a:pt x="224723" y="224722"/>
                </a:lnTo>
                <a:lnTo>
                  <a:pt x="0" y="224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5072331" y="7966777"/>
            <a:ext cx="224723" cy="224723"/>
          </a:xfrm>
          <a:custGeom>
            <a:avLst/>
            <a:gdLst/>
            <a:ahLst/>
            <a:cxnLst/>
            <a:rect l="l" t="t" r="r" b="b"/>
            <a:pathLst>
              <a:path w="224723" h="224723">
                <a:moveTo>
                  <a:pt x="0" y="0"/>
                </a:moveTo>
                <a:lnTo>
                  <a:pt x="224723" y="0"/>
                </a:lnTo>
                <a:lnTo>
                  <a:pt x="224723" y="224723"/>
                </a:lnTo>
                <a:lnTo>
                  <a:pt x="0" y="2247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0">
            <a:extLst>
              <a:ext uri="{FF2B5EF4-FFF2-40B4-BE49-F238E27FC236}">
                <a16:creationId xmlns:a16="http://schemas.microsoft.com/office/drawing/2014/main" id="{FF76BCE6-5EB3-4883-8884-2EDE8DEF4A78}"/>
              </a:ext>
            </a:extLst>
          </p:cNvPr>
          <p:cNvSpPr/>
          <p:nvPr/>
        </p:nvSpPr>
        <p:spPr>
          <a:xfrm>
            <a:off x="9372600" y="4918777"/>
            <a:ext cx="224723" cy="224723"/>
          </a:xfrm>
          <a:custGeom>
            <a:avLst/>
            <a:gdLst/>
            <a:ahLst/>
            <a:cxnLst/>
            <a:rect l="l" t="t" r="r" b="b"/>
            <a:pathLst>
              <a:path w="224723" h="224723">
                <a:moveTo>
                  <a:pt x="0" y="0"/>
                </a:moveTo>
                <a:lnTo>
                  <a:pt x="224723" y="0"/>
                </a:lnTo>
                <a:lnTo>
                  <a:pt x="224723" y="224722"/>
                </a:lnTo>
                <a:lnTo>
                  <a:pt x="0" y="224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0">
            <a:extLst>
              <a:ext uri="{FF2B5EF4-FFF2-40B4-BE49-F238E27FC236}">
                <a16:creationId xmlns:a16="http://schemas.microsoft.com/office/drawing/2014/main" id="{9E757FF6-4BB2-485A-976D-3606F5C56174}"/>
              </a:ext>
            </a:extLst>
          </p:cNvPr>
          <p:cNvSpPr/>
          <p:nvPr/>
        </p:nvSpPr>
        <p:spPr>
          <a:xfrm>
            <a:off x="9372600" y="5765953"/>
            <a:ext cx="224723" cy="224723"/>
          </a:xfrm>
          <a:custGeom>
            <a:avLst/>
            <a:gdLst/>
            <a:ahLst/>
            <a:cxnLst/>
            <a:rect l="l" t="t" r="r" b="b"/>
            <a:pathLst>
              <a:path w="224723" h="224723">
                <a:moveTo>
                  <a:pt x="0" y="0"/>
                </a:moveTo>
                <a:lnTo>
                  <a:pt x="224723" y="0"/>
                </a:lnTo>
                <a:lnTo>
                  <a:pt x="224723" y="224722"/>
                </a:lnTo>
                <a:lnTo>
                  <a:pt x="0" y="224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0">
            <a:extLst>
              <a:ext uri="{FF2B5EF4-FFF2-40B4-BE49-F238E27FC236}">
                <a16:creationId xmlns:a16="http://schemas.microsoft.com/office/drawing/2014/main" id="{46A02AB9-0762-43D5-B700-E5E88226D063}"/>
              </a:ext>
            </a:extLst>
          </p:cNvPr>
          <p:cNvSpPr/>
          <p:nvPr/>
        </p:nvSpPr>
        <p:spPr>
          <a:xfrm>
            <a:off x="1555792" y="4918777"/>
            <a:ext cx="224723" cy="224723"/>
          </a:xfrm>
          <a:custGeom>
            <a:avLst/>
            <a:gdLst/>
            <a:ahLst/>
            <a:cxnLst/>
            <a:rect l="l" t="t" r="r" b="b"/>
            <a:pathLst>
              <a:path w="224723" h="224723">
                <a:moveTo>
                  <a:pt x="0" y="0"/>
                </a:moveTo>
                <a:lnTo>
                  <a:pt x="224723" y="0"/>
                </a:lnTo>
                <a:lnTo>
                  <a:pt x="224723" y="224722"/>
                </a:lnTo>
                <a:lnTo>
                  <a:pt x="0" y="224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0">
            <a:extLst>
              <a:ext uri="{FF2B5EF4-FFF2-40B4-BE49-F238E27FC236}">
                <a16:creationId xmlns:a16="http://schemas.microsoft.com/office/drawing/2014/main" id="{F1DC8C72-13D6-42D6-8D81-32CD5F753EA3}"/>
              </a:ext>
            </a:extLst>
          </p:cNvPr>
          <p:cNvSpPr/>
          <p:nvPr/>
        </p:nvSpPr>
        <p:spPr>
          <a:xfrm>
            <a:off x="1555792" y="5765953"/>
            <a:ext cx="224723" cy="224723"/>
          </a:xfrm>
          <a:custGeom>
            <a:avLst/>
            <a:gdLst/>
            <a:ahLst/>
            <a:cxnLst/>
            <a:rect l="l" t="t" r="r" b="b"/>
            <a:pathLst>
              <a:path w="224723" h="224723">
                <a:moveTo>
                  <a:pt x="0" y="0"/>
                </a:moveTo>
                <a:lnTo>
                  <a:pt x="224723" y="0"/>
                </a:lnTo>
                <a:lnTo>
                  <a:pt x="224723" y="224722"/>
                </a:lnTo>
                <a:lnTo>
                  <a:pt x="0" y="224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4988033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D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A4B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408296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3463" y="172752"/>
            <a:ext cx="17941074" cy="9941496"/>
            <a:chOff x="0" y="0"/>
            <a:chExt cx="4725221" cy="26183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25221" cy="2618336"/>
            </a:xfrm>
            <a:custGeom>
              <a:avLst/>
              <a:gdLst/>
              <a:ahLst/>
              <a:cxnLst/>
              <a:rect l="l" t="t" r="r" b="b"/>
              <a:pathLst>
                <a:path w="4725221" h="2618336">
                  <a:moveTo>
                    <a:pt x="0" y="0"/>
                  </a:moveTo>
                  <a:lnTo>
                    <a:pt x="4725221" y="0"/>
                  </a:lnTo>
                  <a:lnTo>
                    <a:pt x="4725221" y="2618336"/>
                  </a:lnTo>
                  <a:lnTo>
                    <a:pt x="0" y="2618336"/>
                  </a:lnTo>
                  <a:close/>
                </a:path>
              </a:pathLst>
            </a:custGeom>
            <a:solidFill>
              <a:srgbClr val="FAF8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4725221" cy="2618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948547" y="2990852"/>
            <a:ext cx="16390906" cy="0"/>
          </a:xfrm>
          <a:prstGeom prst="line">
            <a:avLst/>
          </a:prstGeom>
          <a:ln w="9525" cap="flat">
            <a:solidFill>
              <a:srgbClr val="867C6E">
                <a:alpha val="52941"/>
              </a:srgbClr>
            </a:solidFill>
            <a:prstDash val="lgDash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2398037" y="4124271"/>
            <a:ext cx="5871993" cy="4323255"/>
          </a:xfrm>
          <a:custGeom>
            <a:avLst/>
            <a:gdLst/>
            <a:ahLst/>
            <a:cxnLst/>
            <a:rect l="l" t="t" r="r" b="b"/>
            <a:pathLst>
              <a:path w="5871993" h="4323255">
                <a:moveTo>
                  <a:pt x="0" y="0"/>
                </a:moveTo>
                <a:lnTo>
                  <a:pt x="5871993" y="0"/>
                </a:lnTo>
                <a:lnTo>
                  <a:pt x="5871993" y="4323255"/>
                </a:lnTo>
                <a:lnTo>
                  <a:pt x="0" y="4323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968117" y="1435926"/>
            <a:ext cx="8328781" cy="905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5"/>
              </a:lnSpc>
            </a:pPr>
            <a:r>
              <a:rPr lang="en-US" sz="6901" spc="-586">
                <a:solidFill>
                  <a:srgbClr val="231F20"/>
                </a:solidFill>
                <a:latin typeface="210 다락방"/>
                <a:ea typeface="210 다락방"/>
                <a:cs typeface="210 다락방"/>
                <a:sym typeface="210 다락방"/>
              </a:rPr>
              <a:t>질문과 답변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20368" y="1139888"/>
            <a:ext cx="3024277" cy="153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3"/>
              </a:lnSpc>
            </a:pPr>
            <a:r>
              <a:rPr lang="en-US" sz="1232" b="1" spc="146">
                <a:solidFill>
                  <a:srgbClr val="FF6D2F"/>
                </a:solidFill>
                <a:latin typeface="Poppins Bold"/>
                <a:ea typeface="Poppins Bold"/>
                <a:cs typeface="Poppins Bold"/>
                <a:sym typeface="Poppins Bold"/>
              </a:rPr>
              <a:t>QUESTIONS </a:t>
            </a:r>
            <a:r>
              <a:rPr lang="en-US" sz="1232" b="1" spc="146">
                <a:solidFill>
                  <a:srgbClr val="867C6E"/>
                </a:solidFill>
                <a:latin typeface="Poppins Bold"/>
                <a:ea typeface="Poppins Bold"/>
                <a:cs typeface="Poppins Bold"/>
                <a:sym typeface="Poppins Bold"/>
              </a:rPr>
              <a:t>&amp;</a:t>
            </a:r>
            <a:r>
              <a:rPr lang="en-US" sz="1232" b="1" spc="146">
                <a:solidFill>
                  <a:srgbClr val="52A4BA"/>
                </a:solidFill>
                <a:latin typeface="Poppins Bold"/>
                <a:ea typeface="Poppins Bold"/>
                <a:cs typeface="Poppins Bold"/>
                <a:sym typeface="Poppins Bold"/>
              </a:rPr>
              <a:t> ANSWERS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32507" y="4633915"/>
            <a:ext cx="7595313" cy="1993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6"/>
              </a:lnSpc>
            </a:pPr>
            <a:r>
              <a:rPr lang="en-US" sz="3805" spc="-98" dirty="0" err="1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프로젝트에</a:t>
            </a:r>
            <a:r>
              <a:rPr lang="en-US" sz="3805" spc="-98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 </a:t>
            </a:r>
            <a:r>
              <a:rPr lang="en-US" sz="3805" spc="-98" dirty="0" err="1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대해</a:t>
            </a:r>
            <a:endParaRPr lang="en-US" sz="3805" spc="-98" dirty="0">
              <a:solidFill>
                <a:srgbClr val="231F20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algn="l">
              <a:lnSpc>
                <a:spcPts val="5176"/>
              </a:lnSpc>
            </a:pPr>
            <a:r>
              <a:rPr lang="en-US" sz="3805" spc="-98" dirty="0" err="1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궁금하신</a:t>
            </a:r>
            <a:r>
              <a:rPr lang="en-US" sz="3805" spc="-98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 </a:t>
            </a:r>
            <a:r>
              <a:rPr lang="en-US" sz="3805" spc="-98" dirty="0" err="1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점이</a:t>
            </a:r>
            <a:r>
              <a:rPr lang="en-US" sz="3805" spc="-98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 </a:t>
            </a:r>
            <a:r>
              <a:rPr lang="en-US" sz="3805" spc="-98" dirty="0" err="1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있으신가요</a:t>
            </a:r>
            <a:r>
              <a:rPr lang="en-US" sz="3805" spc="-98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?</a:t>
            </a:r>
          </a:p>
          <a:p>
            <a:pPr algn="l">
              <a:lnSpc>
                <a:spcPts val="5176"/>
              </a:lnSpc>
            </a:pPr>
            <a:r>
              <a:rPr lang="en-US" sz="3805" spc="-98" dirty="0" err="1">
                <a:solidFill>
                  <a:srgbClr val="FF6D2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자유롭게</a:t>
            </a:r>
            <a:r>
              <a:rPr lang="en-US" sz="3805" spc="-98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 </a:t>
            </a:r>
            <a:r>
              <a:rPr lang="en-US" sz="3805" spc="-98" dirty="0" err="1">
                <a:solidFill>
                  <a:srgbClr val="52A4BA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질문해주세요</a:t>
            </a:r>
            <a:r>
              <a:rPr lang="en-US" sz="3805" spc="-98" dirty="0">
                <a:solidFill>
                  <a:srgbClr val="52A4BA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32507" y="6920656"/>
            <a:ext cx="7496762" cy="395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3"/>
              </a:lnSpc>
            </a:pPr>
            <a:r>
              <a:rPr lang="en-US" sz="805" b="1" spc="13">
                <a:solidFill>
                  <a:srgbClr val="231F20">
                    <a:alpha val="16863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Lorem ipsum dolor sit amet, consectetur adipiscing elit. Nullam vulputate, purus ut tempus fermentum, velit dui efficitur libero</a:t>
            </a:r>
          </a:p>
          <a:p>
            <a:pPr algn="l">
              <a:lnSpc>
                <a:spcPts val="1023"/>
              </a:lnSpc>
            </a:pPr>
            <a:r>
              <a:rPr lang="en-US" sz="805" b="1" spc="13">
                <a:solidFill>
                  <a:srgbClr val="231F20">
                    <a:alpha val="16863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consequat pretium. Nam vulputate nulla ac lacus ornare vulputate. Morbi ornare faucibus eros sagittis </a:t>
            </a:r>
          </a:p>
          <a:p>
            <a:pPr algn="l">
              <a:lnSpc>
                <a:spcPts val="1023"/>
              </a:lnSpc>
            </a:pPr>
            <a:r>
              <a:rPr lang="en-US" sz="805" b="1" spc="13">
                <a:solidFill>
                  <a:srgbClr val="231F20">
                    <a:alpha val="16863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cursus molestie. Quisque nec ipsum purus. Duis et mi eros.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D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A4B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408296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3463" y="172752"/>
            <a:ext cx="17941074" cy="9941496"/>
            <a:chOff x="0" y="0"/>
            <a:chExt cx="4725221" cy="26183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25221" cy="2618336"/>
            </a:xfrm>
            <a:custGeom>
              <a:avLst/>
              <a:gdLst/>
              <a:ahLst/>
              <a:cxnLst/>
              <a:rect l="l" t="t" r="r" b="b"/>
              <a:pathLst>
                <a:path w="4725221" h="2618336">
                  <a:moveTo>
                    <a:pt x="0" y="0"/>
                  </a:moveTo>
                  <a:lnTo>
                    <a:pt x="4725221" y="0"/>
                  </a:lnTo>
                  <a:lnTo>
                    <a:pt x="4725221" y="2618336"/>
                  </a:lnTo>
                  <a:lnTo>
                    <a:pt x="0" y="2618336"/>
                  </a:lnTo>
                  <a:close/>
                </a:path>
              </a:pathLst>
            </a:custGeom>
            <a:solidFill>
              <a:srgbClr val="FAF8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4725221" cy="2618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289804" y="7962900"/>
            <a:ext cx="9685406" cy="402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1"/>
              </a:lnSpc>
            </a:pPr>
            <a:r>
              <a:rPr lang="en-US" sz="819" b="1" spc="13" dirty="0">
                <a:solidFill>
                  <a:srgbClr val="231F20">
                    <a:alpha val="16863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Lorem ipsum dolor sit </a:t>
            </a:r>
            <a:r>
              <a:rPr lang="en-US" sz="819" b="1" spc="13" dirty="0" err="1">
                <a:solidFill>
                  <a:srgbClr val="231F20">
                    <a:alpha val="16863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amet</a:t>
            </a:r>
            <a:r>
              <a:rPr lang="en-US" sz="819" b="1" spc="13" dirty="0">
                <a:solidFill>
                  <a:srgbClr val="231F20">
                    <a:alpha val="16863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, </a:t>
            </a:r>
            <a:r>
              <a:rPr lang="en-US" sz="819" b="1" spc="13" dirty="0" err="1">
                <a:solidFill>
                  <a:srgbClr val="231F20">
                    <a:alpha val="16863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consectetur</a:t>
            </a:r>
            <a:r>
              <a:rPr lang="en-US" sz="819" b="1" spc="13" dirty="0">
                <a:solidFill>
                  <a:srgbClr val="231F20">
                    <a:alpha val="16863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819" b="1" spc="13" dirty="0" err="1">
                <a:solidFill>
                  <a:srgbClr val="231F20">
                    <a:alpha val="16863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adipiscing</a:t>
            </a:r>
            <a:r>
              <a:rPr lang="en-US" sz="819" b="1" spc="13" dirty="0">
                <a:solidFill>
                  <a:srgbClr val="231F20">
                    <a:alpha val="16863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819" b="1" spc="13" dirty="0" err="1">
                <a:solidFill>
                  <a:srgbClr val="231F20">
                    <a:alpha val="16863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elit</a:t>
            </a:r>
            <a:r>
              <a:rPr lang="en-US" sz="819" b="1" spc="13" dirty="0">
                <a:solidFill>
                  <a:srgbClr val="231F20">
                    <a:alpha val="16863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. </a:t>
            </a:r>
            <a:r>
              <a:rPr lang="en-US" sz="819" b="1" spc="13" dirty="0" err="1">
                <a:solidFill>
                  <a:srgbClr val="231F20">
                    <a:alpha val="16863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Nullam</a:t>
            </a:r>
            <a:r>
              <a:rPr lang="en-US" sz="819" b="1" spc="13" dirty="0">
                <a:solidFill>
                  <a:srgbClr val="231F20">
                    <a:alpha val="16863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819" b="1" spc="13" dirty="0" err="1">
                <a:solidFill>
                  <a:srgbClr val="231F20">
                    <a:alpha val="16863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vulputate</a:t>
            </a:r>
            <a:r>
              <a:rPr lang="en-US" sz="819" b="1" spc="13" dirty="0">
                <a:solidFill>
                  <a:srgbClr val="231F20">
                    <a:alpha val="16863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, </a:t>
            </a:r>
            <a:r>
              <a:rPr lang="en-US" sz="819" b="1" spc="13" dirty="0" err="1">
                <a:solidFill>
                  <a:srgbClr val="231F20">
                    <a:alpha val="16863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purus</a:t>
            </a:r>
            <a:r>
              <a:rPr lang="en-US" sz="819" b="1" spc="13" dirty="0">
                <a:solidFill>
                  <a:srgbClr val="231F20">
                    <a:alpha val="16863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819" b="1" spc="13" dirty="0" err="1">
                <a:solidFill>
                  <a:srgbClr val="231F20">
                    <a:alpha val="16863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ut</a:t>
            </a:r>
            <a:r>
              <a:rPr lang="en-US" sz="819" b="1" spc="13" dirty="0">
                <a:solidFill>
                  <a:srgbClr val="231F20">
                    <a:alpha val="16863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tempus fermentum, </a:t>
            </a:r>
            <a:r>
              <a:rPr lang="en-US" sz="819" b="1" spc="13" dirty="0" err="1">
                <a:solidFill>
                  <a:srgbClr val="231F20">
                    <a:alpha val="16863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velit</a:t>
            </a:r>
            <a:r>
              <a:rPr lang="en-US" sz="819" b="1" spc="13" dirty="0">
                <a:solidFill>
                  <a:srgbClr val="231F20">
                    <a:alpha val="16863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dui </a:t>
            </a:r>
            <a:r>
              <a:rPr lang="en-US" sz="819" b="1" spc="13" dirty="0" err="1">
                <a:solidFill>
                  <a:srgbClr val="231F20">
                    <a:alpha val="16863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efficitur</a:t>
            </a:r>
            <a:r>
              <a:rPr lang="en-US" sz="819" b="1" spc="13" dirty="0">
                <a:solidFill>
                  <a:srgbClr val="231F20">
                    <a:alpha val="16863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libero, et porta </a:t>
            </a:r>
            <a:r>
              <a:rPr lang="en-US" sz="819" b="1" spc="13" dirty="0" err="1">
                <a:solidFill>
                  <a:srgbClr val="231F20">
                    <a:alpha val="16863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elit</a:t>
            </a:r>
            <a:r>
              <a:rPr lang="en-US" sz="819" b="1" spc="13" dirty="0">
                <a:solidFill>
                  <a:srgbClr val="231F20">
                    <a:alpha val="16863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.</a:t>
            </a:r>
          </a:p>
          <a:p>
            <a:pPr algn="ctr">
              <a:lnSpc>
                <a:spcPts val="1041"/>
              </a:lnSpc>
            </a:pPr>
            <a:r>
              <a:rPr lang="en-US" sz="819" b="1" spc="13" dirty="0" err="1">
                <a:solidFill>
                  <a:srgbClr val="231F20">
                    <a:alpha val="16863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consequat</a:t>
            </a:r>
            <a:r>
              <a:rPr lang="en-US" sz="819" b="1" spc="13" dirty="0">
                <a:solidFill>
                  <a:srgbClr val="231F20">
                    <a:alpha val="16863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819" b="1" spc="13" dirty="0" err="1">
                <a:solidFill>
                  <a:srgbClr val="231F20">
                    <a:alpha val="16863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pretium</a:t>
            </a:r>
            <a:r>
              <a:rPr lang="en-US" sz="819" b="1" spc="13" dirty="0">
                <a:solidFill>
                  <a:srgbClr val="231F20">
                    <a:alpha val="16863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. Nam </a:t>
            </a:r>
            <a:r>
              <a:rPr lang="en-US" sz="819" b="1" spc="13" dirty="0" err="1">
                <a:solidFill>
                  <a:srgbClr val="231F20">
                    <a:alpha val="16863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vulputate</a:t>
            </a:r>
            <a:r>
              <a:rPr lang="en-US" sz="819" b="1" spc="13" dirty="0">
                <a:solidFill>
                  <a:srgbClr val="231F20">
                    <a:alpha val="16863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819" b="1" spc="13" dirty="0" err="1">
                <a:solidFill>
                  <a:srgbClr val="231F20">
                    <a:alpha val="16863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nulla</a:t>
            </a:r>
            <a:r>
              <a:rPr lang="en-US" sz="819" b="1" spc="13" dirty="0">
                <a:solidFill>
                  <a:srgbClr val="231F20">
                    <a:alpha val="16863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ac </a:t>
            </a:r>
            <a:r>
              <a:rPr lang="en-US" sz="819" b="1" spc="13" dirty="0" err="1">
                <a:solidFill>
                  <a:srgbClr val="231F20">
                    <a:alpha val="16863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lacus</a:t>
            </a:r>
            <a:r>
              <a:rPr lang="en-US" sz="819" b="1" spc="13" dirty="0">
                <a:solidFill>
                  <a:srgbClr val="231F20">
                    <a:alpha val="16863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819" b="1" spc="13" dirty="0" err="1">
                <a:solidFill>
                  <a:srgbClr val="231F20">
                    <a:alpha val="16863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ornare</a:t>
            </a:r>
            <a:r>
              <a:rPr lang="en-US" sz="819" b="1" spc="13" dirty="0">
                <a:solidFill>
                  <a:srgbClr val="231F20">
                    <a:alpha val="16863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819" b="1" spc="13" dirty="0" err="1">
                <a:solidFill>
                  <a:srgbClr val="231F20">
                    <a:alpha val="16863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vulputate</a:t>
            </a:r>
            <a:r>
              <a:rPr lang="en-US" sz="819" b="1" spc="13" dirty="0">
                <a:solidFill>
                  <a:srgbClr val="231F20">
                    <a:alpha val="16863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. Morbi </a:t>
            </a:r>
            <a:r>
              <a:rPr lang="en-US" sz="819" b="1" spc="13" dirty="0" err="1">
                <a:solidFill>
                  <a:srgbClr val="231F20">
                    <a:alpha val="16863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ornare</a:t>
            </a:r>
            <a:r>
              <a:rPr lang="en-US" sz="819" b="1" spc="13" dirty="0">
                <a:solidFill>
                  <a:srgbClr val="231F20">
                    <a:alpha val="16863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819" b="1" spc="13" dirty="0" err="1">
                <a:solidFill>
                  <a:srgbClr val="231F20">
                    <a:alpha val="16863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faucibus</a:t>
            </a:r>
            <a:r>
              <a:rPr lang="en-US" sz="819" b="1" spc="13" dirty="0">
                <a:solidFill>
                  <a:srgbClr val="231F20">
                    <a:alpha val="16863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eros </a:t>
            </a:r>
            <a:r>
              <a:rPr lang="en-US" sz="819" b="1" spc="13" dirty="0" err="1">
                <a:solidFill>
                  <a:srgbClr val="231F20">
                    <a:alpha val="16863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sagittis</a:t>
            </a:r>
            <a:r>
              <a:rPr lang="en-US" sz="819" b="1" spc="13" dirty="0">
                <a:solidFill>
                  <a:srgbClr val="231F20">
                    <a:alpha val="16863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maximus. </a:t>
            </a:r>
            <a:r>
              <a:rPr lang="en-US" sz="819" b="1" spc="13" dirty="0" err="1">
                <a:solidFill>
                  <a:srgbClr val="231F20">
                    <a:alpha val="16863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Curabitur</a:t>
            </a:r>
            <a:endParaRPr lang="en-US" sz="819" b="1" spc="13" dirty="0">
              <a:solidFill>
                <a:srgbClr val="231F20">
                  <a:alpha val="16863"/>
                </a:srgbClr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algn="ctr">
              <a:lnSpc>
                <a:spcPts val="1041"/>
              </a:lnSpc>
            </a:pPr>
            <a:r>
              <a:rPr lang="en-US" sz="819" b="1" spc="13" dirty="0">
                <a:solidFill>
                  <a:srgbClr val="231F20">
                    <a:alpha val="16863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cursus </a:t>
            </a:r>
            <a:r>
              <a:rPr lang="en-US" sz="819" b="1" spc="13" dirty="0" err="1">
                <a:solidFill>
                  <a:srgbClr val="231F20">
                    <a:alpha val="16863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molestie</a:t>
            </a:r>
            <a:r>
              <a:rPr lang="en-US" sz="819" b="1" spc="13" dirty="0">
                <a:solidFill>
                  <a:srgbClr val="231F20">
                    <a:alpha val="16863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. </a:t>
            </a:r>
            <a:r>
              <a:rPr lang="en-US" sz="819" b="1" spc="13" dirty="0" err="1">
                <a:solidFill>
                  <a:srgbClr val="231F20">
                    <a:alpha val="16863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Quisque</a:t>
            </a:r>
            <a:r>
              <a:rPr lang="en-US" sz="819" b="1" spc="13" dirty="0">
                <a:solidFill>
                  <a:srgbClr val="231F20">
                    <a:alpha val="16863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819" b="1" spc="13" dirty="0" err="1">
                <a:solidFill>
                  <a:srgbClr val="231F20">
                    <a:alpha val="16863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nec</a:t>
            </a:r>
            <a:r>
              <a:rPr lang="en-US" sz="819" b="1" spc="13" dirty="0">
                <a:solidFill>
                  <a:srgbClr val="231F20">
                    <a:alpha val="16863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ipsum </a:t>
            </a:r>
            <a:r>
              <a:rPr lang="en-US" sz="819" b="1" spc="13" dirty="0" err="1">
                <a:solidFill>
                  <a:srgbClr val="231F20">
                    <a:alpha val="16863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purus</a:t>
            </a:r>
            <a:r>
              <a:rPr lang="en-US" sz="819" b="1" spc="13" dirty="0">
                <a:solidFill>
                  <a:srgbClr val="231F20">
                    <a:alpha val="16863"/>
                  </a:srgbClr>
                </a:solidFill>
                <a:latin typeface="Poppins Medium"/>
                <a:ea typeface="Poppins Medium"/>
                <a:cs typeface="Poppins Medium"/>
                <a:sym typeface="Poppins Medium"/>
              </a:rPr>
              <a:t>. Duis et mi eros.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86124" y="5755394"/>
            <a:ext cx="9115752" cy="2067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0"/>
              </a:lnSpc>
            </a:pPr>
            <a:r>
              <a:rPr lang="en-US" sz="7910" spc="-672" dirty="0" err="1">
                <a:solidFill>
                  <a:srgbClr val="231F20"/>
                </a:solidFill>
                <a:latin typeface="210 다락방"/>
                <a:ea typeface="210 다락방"/>
                <a:cs typeface="210 다락방"/>
                <a:sym typeface="210 다락방"/>
              </a:rPr>
              <a:t>경청해</a:t>
            </a:r>
            <a:r>
              <a:rPr lang="en-US" sz="7910" spc="-672" dirty="0">
                <a:solidFill>
                  <a:srgbClr val="231F20"/>
                </a:solidFill>
                <a:latin typeface="210 다락방"/>
                <a:ea typeface="210 다락방"/>
                <a:cs typeface="210 다락방"/>
                <a:sym typeface="210 다락방"/>
              </a:rPr>
              <a:t> </a:t>
            </a:r>
            <a:r>
              <a:rPr lang="en-US" sz="7910" spc="-672" dirty="0" err="1">
                <a:solidFill>
                  <a:srgbClr val="231F20"/>
                </a:solidFill>
                <a:latin typeface="210 다락방"/>
                <a:ea typeface="210 다락방"/>
                <a:cs typeface="210 다락방"/>
                <a:sym typeface="210 다락방"/>
              </a:rPr>
              <a:t>주셔서</a:t>
            </a:r>
            <a:endParaRPr lang="en-US" sz="7910" spc="-672" dirty="0">
              <a:solidFill>
                <a:srgbClr val="231F20"/>
              </a:solidFill>
              <a:latin typeface="210 다락방"/>
              <a:ea typeface="210 다락방"/>
              <a:cs typeface="210 다락방"/>
              <a:sym typeface="210 다락방"/>
            </a:endParaRPr>
          </a:p>
          <a:p>
            <a:pPr algn="ctr">
              <a:lnSpc>
                <a:spcPts val="7910"/>
              </a:lnSpc>
            </a:pPr>
            <a:r>
              <a:rPr lang="en-US" sz="7910" spc="-672" dirty="0" err="1">
                <a:solidFill>
                  <a:srgbClr val="231F20"/>
                </a:solidFill>
                <a:latin typeface="210 다락방"/>
                <a:ea typeface="210 다락방"/>
                <a:cs typeface="210 다락방"/>
                <a:sym typeface="210 다락방"/>
              </a:rPr>
              <a:t>감사합니다</a:t>
            </a:r>
            <a:r>
              <a:rPr lang="en-US" sz="7910" spc="-672" dirty="0">
                <a:solidFill>
                  <a:srgbClr val="231F20"/>
                </a:solidFill>
                <a:latin typeface="210 다락방"/>
                <a:ea typeface="210 다락방"/>
                <a:cs typeface="210 다락방"/>
                <a:sym typeface="210 다락방"/>
              </a:rPr>
              <a:t>!</a:t>
            </a:r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E857F928-6A0B-45DD-AA00-CD2E218ABDEC}"/>
              </a:ext>
            </a:extLst>
          </p:cNvPr>
          <p:cNvSpPr/>
          <p:nvPr/>
        </p:nvSpPr>
        <p:spPr>
          <a:xfrm>
            <a:off x="5078793" y="889012"/>
            <a:ext cx="8153400" cy="4827065"/>
          </a:xfrm>
          <a:custGeom>
            <a:avLst/>
            <a:gdLst/>
            <a:ahLst/>
            <a:cxnLst/>
            <a:rect l="l" t="t" r="r" b="b"/>
            <a:pathLst>
              <a:path w="8766695" h="6962469">
                <a:moveTo>
                  <a:pt x="0" y="0"/>
                </a:moveTo>
                <a:lnTo>
                  <a:pt x="8766694" y="0"/>
                </a:lnTo>
                <a:lnTo>
                  <a:pt x="8766694" y="6962469"/>
                </a:lnTo>
                <a:lnTo>
                  <a:pt x="0" y="69624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956" b="-12956"/>
            </a:stretch>
          </a:blipFill>
          <a:ln>
            <a:noFill/>
          </a:ln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91D298-AF28-41F1-B58E-FCAD7C59E775}"/>
              </a:ext>
            </a:extLst>
          </p:cNvPr>
          <p:cNvSpPr txBox="1"/>
          <p:nvPr/>
        </p:nvSpPr>
        <p:spPr>
          <a:xfrm>
            <a:off x="15544800" y="9563100"/>
            <a:ext cx="2438400" cy="259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47"/>
              </a:lnSpc>
            </a:pPr>
            <a:r>
              <a:rPr lang="en-US" sz="2800" b="1" spc="-78" dirty="0" err="1">
                <a:solidFill>
                  <a:srgbClr val="231F20"/>
                </a:solidFill>
                <a:latin typeface="210 다락방" panose="020B0600000101010101" charset="-127"/>
                <a:ea typeface="210 다락방" panose="020B0600000101010101" charset="-127"/>
                <a:cs typeface="Source Han Sans KR"/>
                <a:sym typeface="Source Han Sans KR"/>
              </a:rPr>
              <a:t>발표자</a:t>
            </a:r>
            <a:r>
              <a:rPr lang="en-US" sz="2800" b="1" spc="-78" dirty="0">
                <a:solidFill>
                  <a:srgbClr val="231F20"/>
                </a:solidFill>
                <a:latin typeface="210 다락방" panose="020B0600000101010101" charset="-127"/>
                <a:ea typeface="210 다락방" panose="020B0600000101010101" charset="-127"/>
                <a:cs typeface="Source Han Sans KR"/>
                <a:sym typeface="Source Han Sans KR"/>
              </a:rPr>
              <a:t> : 이</a:t>
            </a:r>
            <a:r>
              <a:rPr lang="ko-KR" altLang="en-US" sz="2800" b="1" spc="-78" dirty="0">
                <a:solidFill>
                  <a:srgbClr val="231F20"/>
                </a:solidFill>
                <a:latin typeface="210 다락방" panose="020B0600000101010101" charset="-127"/>
                <a:ea typeface="210 다락방" panose="020B0600000101010101" charset="-127"/>
                <a:cs typeface="Source Han Sans KR"/>
                <a:sym typeface="Source Han Sans KR"/>
              </a:rPr>
              <a:t>혜원</a:t>
            </a:r>
            <a:endParaRPr lang="en-US" sz="2800" b="1" spc="-78" dirty="0">
              <a:solidFill>
                <a:srgbClr val="231F20"/>
              </a:solidFill>
              <a:latin typeface="210 다락방" panose="020B0600000101010101" charset="-127"/>
              <a:ea typeface="210 다락방" panose="020B0600000101010101" charset="-127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D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A4B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408296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3463" y="172752"/>
            <a:ext cx="17941074" cy="9941496"/>
            <a:chOff x="0" y="0"/>
            <a:chExt cx="4725221" cy="26183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25221" cy="2618336"/>
            </a:xfrm>
            <a:custGeom>
              <a:avLst/>
              <a:gdLst/>
              <a:ahLst/>
              <a:cxnLst/>
              <a:rect l="l" t="t" r="r" b="b"/>
              <a:pathLst>
                <a:path w="4725221" h="2618336">
                  <a:moveTo>
                    <a:pt x="0" y="0"/>
                  </a:moveTo>
                  <a:lnTo>
                    <a:pt x="4725221" y="0"/>
                  </a:lnTo>
                  <a:lnTo>
                    <a:pt x="4725221" y="2618336"/>
                  </a:lnTo>
                  <a:lnTo>
                    <a:pt x="0" y="2618336"/>
                  </a:lnTo>
                  <a:close/>
                </a:path>
              </a:pathLst>
            </a:custGeom>
            <a:solidFill>
              <a:srgbClr val="FAF8F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4725221" cy="2618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948547" y="2990852"/>
            <a:ext cx="16390906" cy="0"/>
          </a:xfrm>
          <a:prstGeom prst="line">
            <a:avLst/>
          </a:prstGeom>
          <a:ln w="9525" cap="flat">
            <a:solidFill>
              <a:srgbClr val="867C6E">
                <a:alpha val="52941"/>
              </a:srgbClr>
            </a:solidFill>
            <a:prstDash val="lgDash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3694606" y="1435926"/>
            <a:ext cx="10898789" cy="847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6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901" spc="-586">
                <a:solidFill>
                  <a:srgbClr val="231F20"/>
                </a:solidFill>
                <a:latin typeface="210 다락방"/>
                <a:ea typeface="210 다락방"/>
                <a:cs typeface="210 다락방"/>
                <a:sym typeface="210 다락방"/>
              </a:rPr>
              <a:t>대상 시스템 구성 및 테스트 환경</a:t>
            </a:r>
            <a:endParaRPr kumimoji="0" lang="en-US" sz="6901" b="0" i="0" u="none" strike="noStrike" kern="1200" cap="none" spc="-586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591484" y="1139888"/>
            <a:ext cx="5105032" cy="140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32" b="1" spc="146" dirty="0">
                <a:solidFill>
                  <a:srgbClr val="FF6D2F"/>
                </a:solidFill>
                <a:latin typeface="Poppins Bold"/>
                <a:ea typeface="Poppins Bold"/>
                <a:cs typeface="Poppins Bold"/>
                <a:sym typeface="Poppins Bold"/>
              </a:rPr>
              <a:t>Target </a:t>
            </a:r>
            <a:r>
              <a:rPr lang="en-US" sz="1232" b="1" spc="146" dirty="0" err="1">
                <a:solidFill>
                  <a:srgbClr val="FF6D2F"/>
                </a:solidFill>
                <a:latin typeface="Poppins Bold"/>
                <a:ea typeface="Poppins Bold"/>
                <a:cs typeface="Poppins Bold"/>
                <a:sym typeface="Poppins Bold"/>
              </a:rPr>
              <a:t>Sysem</a:t>
            </a:r>
            <a:r>
              <a:rPr lang="en-US" sz="1232" b="1" spc="146" dirty="0">
                <a:solidFill>
                  <a:srgbClr val="FF6D2F"/>
                </a:solidFill>
                <a:latin typeface="Poppins Bold"/>
                <a:ea typeface="Poppins Bold"/>
                <a:cs typeface="Poppins Bold"/>
                <a:sym typeface="Poppins Bold"/>
              </a:rPr>
              <a:t> Architecture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52A4BA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Test Environment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97BFA1B-3532-4A22-BE6A-2195B23CA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86" y="3086100"/>
            <a:ext cx="17448028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36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D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A4B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408296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3463" y="172752"/>
            <a:ext cx="17941074" cy="9941496"/>
            <a:chOff x="0" y="0"/>
            <a:chExt cx="4725221" cy="26183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25221" cy="2618336"/>
            </a:xfrm>
            <a:custGeom>
              <a:avLst/>
              <a:gdLst/>
              <a:ahLst/>
              <a:cxnLst/>
              <a:rect l="l" t="t" r="r" b="b"/>
              <a:pathLst>
                <a:path w="4725221" h="2618336">
                  <a:moveTo>
                    <a:pt x="0" y="0"/>
                  </a:moveTo>
                  <a:lnTo>
                    <a:pt x="4725221" y="0"/>
                  </a:lnTo>
                  <a:lnTo>
                    <a:pt x="4725221" y="2618336"/>
                  </a:lnTo>
                  <a:lnTo>
                    <a:pt x="0" y="2618336"/>
                  </a:lnTo>
                  <a:close/>
                </a:path>
              </a:pathLst>
            </a:custGeom>
            <a:solidFill>
              <a:srgbClr val="FAF8F5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4725221" cy="2618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948547" y="2990852"/>
            <a:ext cx="16390906" cy="0"/>
          </a:xfrm>
          <a:prstGeom prst="line">
            <a:avLst/>
          </a:prstGeom>
          <a:ln w="9525" cap="flat">
            <a:solidFill>
              <a:srgbClr val="867C6E">
                <a:alpha val="52941"/>
              </a:srgbClr>
            </a:solidFill>
            <a:prstDash val="lgDash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3694606" y="1435926"/>
            <a:ext cx="10898789" cy="847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6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901" b="0" i="0" u="none" strike="noStrike" kern="1200" cap="none" spc="-586" normalizeH="0" baseline="0" noProof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대상 시스템 구성 및 테스트 환경</a:t>
            </a:r>
            <a:endParaRPr kumimoji="0" lang="en-US" sz="6901" b="0" i="0" u="none" strike="noStrike" kern="1200" cap="none" spc="-586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591484" y="1139888"/>
            <a:ext cx="5105032" cy="140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Target </a:t>
            </a:r>
            <a:r>
              <a:rPr kumimoji="0" lang="en-US" sz="1232" b="1" i="0" u="none" strike="noStrike" kern="1200" cap="none" spc="146" normalizeH="0" baseline="0" noProof="0" dirty="0" err="1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Sysem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Architecture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52A4BA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Test Environment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C919A14-F467-40CC-95C6-3776600B9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65" y="2743908"/>
            <a:ext cx="3355270" cy="160469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419CE70-2B49-4716-A2C2-9426807FC064}"/>
              </a:ext>
            </a:extLst>
          </p:cNvPr>
          <p:cNvGrpSpPr/>
          <p:nvPr/>
        </p:nvGrpSpPr>
        <p:grpSpPr>
          <a:xfrm>
            <a:off x="4000500" y="4076699"/>
            <a:ext cx="10287000" cy="5867399"/>
            <a:chOff x="4511318" y="4272402"/>
            <a:chExt cx="9265365" cy="562566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BEDCF94-E2C7-4CB5-ABCD-159DDDEBB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1318" y="4686300"/>
              <a:ext cx="9265365" cy="5211768"/>
            </a:xfrm>
            <a:prstGeom prst="rect">
              <a:avLst/>
            </a:prstGeom>
            <a:ln w="28575">
              <a:solidFill>
                <a:srgbClr val="7ED6C2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15ED7E-4729-452C-906F-CF7E5902A33D}"/>
                </a:ext>
              </a:extLst>
            </p:cNvPr>
            <p:cNvSpPr txBox="1"/>
            <p:nvPr/>
          </p:nvSpPr>
          <p:spPr>
            <a:xfrm>
              <a:off x="8416525" y="4272402"/>
              <a:ext cx="16341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윤고딕 Medium" panose="020B0600000101010101" charset="-127"/>
                  <a:ea typeface="윤고딕 Medium" panose="020B0600000101010101" charset="-127"/>
                </a:rPr>
                <a:t>&lt; Web Site &gt;</a:t>
              </a:r>
              <a:endParaRPr lang="ko-KR" altLang="en-US" dirty="0">
                <a:latin typeface="윤고딕 Medium" panose="020B0600000101010101" charset="-127"/>
                <a:ea typeface="윤고딕 Medium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2998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D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A4B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408296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3463" y="172752"/>
            <a:ext cx="17941074" cy="9941496"/>
            <a:chOff x="0" y="0"/>
            <a:chExt cx="4725221" cy="26183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25221" cy="2618336"/>
            </a:xfrm>
            <a:custGeom>
              <a:avLst/>
              <a:gdLst/>
              <a:ahLst/>
              <a:cxnLst/>
              <a:rect l="l" t="t" r="r" b="b"/>
              <a:pathLst>
                <a:path w="4725221" h="2618336">
                  <a:moveTo>
                    <a:pt x="0" y="0"/>
                  </a:moveTo>
                  <a:lnTo>
                    <a:pt x="4725221" y="0"/>
                  </a:lnTo>
                  <a:lnTo>
                    <a:pt x="4725221" y="2618336"/>
                  </a:lnTo>
                  <a:lnTo>
                    <a:pt x="0" y="2618336"/>
                  </a:lnTo>
                  <a:close/>
                </a:path>
              </a:pathLst>
            </a:custGeom>
            <a:solidFill>
              <a:srgbClr val="FAF8F5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4725221" cy="2618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948547" y="2990852"/>
            <a:ext cx="16390906" cy="0"/>
          </a:xfrm>
          <a:prstGeom prst="line">
            <a:avLst/>
          </a:prstGeom>
          <a:ln w="9525" cap="flat">
            <a:solidFill>
              <a:srgbClr val="867C6E">
                <a:alpha val="52941"/>
              </a:srgbClr>
            </a:solidFill>
            <a:prstDash val="lgDash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3694606" y="1435926"/>
            <a:ext cx="10898789" cy="847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6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901" b="0" i="0" u="none" strike="noStrike" kern="1200" cap="none" spc="-586" normalizeH="0" baseline="0" noProof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대상 시스템 구성 및 테스트 환경</a:t>
            </a:r>
            <a:endParaRPr kumimoji="0" lang="en-US" sz="6901" b="0" i="0" u="none" strike="noStrike" kern="1200" cap="none" spc="-586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591484" y="1139888"/>
            <a:ext cx="5105032" cy="140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Target </a:t>
            </a:r>
            <a:r>
              <a:rPr kumimoji="0" lang="en-US" sz="1232" b="1" i="0" u="none" strike="noStrike" kern="1200" cap="none" spc="146" normalizeH="0" baseline="0" noProof="0" dirty="0" err="1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Sysem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Architecture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52A4BA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Test Environment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205518" y="3467100"/>
            <a:ext cx="3042882" cy="39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9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/>
              <a:t>⚙ </a:t>
            </a:r>
            <a:r>
              <a:rPr lang="ko-KR" altLang="en-US" sz="3108" spc="-189" dirty="0">
                <a:solidFill>
                  <a:srgbClr val="FF6D2F"/>
                </a:solidFill>
                <a:latin typeface="윤고딕 Medium" panose="020B0600000101010101" charset="-127"/>
                <a:ea typeface="윤고딕 Medium" panose="020B0600000101010101" charset="-127"/>
                <a:cs typeface="210 다락방"/>
                <a:sym typeface="210 다락방"/>
              </a:rPr>
              <a:t>테스트 환경</a:t>
            </a:r>
            <a:endParaRPr kumimoji="0" lang="en-US" sz="3108" b="0" i="0" u="none" strike="noStrike" kern="1200" cap="none" spc="-189" normalizeH="0" baseline="0" noProof="0" dirty="0">
              <a:ln>
                <a:noFill/>
              </a:ln>
              <a:solidFill>
                <a:srgbClr val="FF6D2F"/>
              </a:solidFill>
              <a:effectLst/>
              <a:uLnTx/>
              <a:uFillTx/>
              <a:latin typeface="윤고딕 Medium" panose="020B0600000101010101" charset="-127"/>
              <a:ea typeface="윤고딕 Medium" panose="020B0600000101010101" charset="-127"/>
              <a:cs typeface="210 다락방"/>
              <a:sym typeface="210 다락방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963400" y="3448497"/>
            <a:ext cx="3042882" cy="39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9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srgbClr val="52A4BA"/>
                </a:solidFill>
                <a:latin typeface="윤고딕 Medium" panose="020B0600000101010101" charset="-127"/>
                <a:ea typeface="윤고딕 Medium" panose="020B0600000101010101" charset="-127"/>
              </a:rPr>
              <a:t>🛠 </a:t>
            </a:r>
            <a:r>
              <a:rPr lang="ko-KR" altLang="en-US" sz="3108" spc="-189" dirty="0">
                <a:solidFill>
                  <a:srgbClr val="52A4BA"/>
                </a:solidFill>
                <a:latin typeface="윤고딕 Medium" panose="020B0600000101010101" charset="-127"/>
                <a:ea typeface="윤고딕 Medium" panose="020B0600000101010101" charset="-127"/>
                <a:cs typeface="210 다락방"/>
                <a:sym typeface="210 다락방"/>
              </a:rPr>
              <a:t>사용 도구</a:t>
            </a:r>
            <a:endParaRPr kumimoji="0" lang="en-US" sz="3108" b="0" i="0" u="none" strike="noStrike" kern="1200" cap="none" spc="-189" normalizeH="0" baseline="0" noProof="0" dirty="0">
              <a:ln>
                <a:noFill/>
              </a:ln>
              <a:solidFill>
                <a:srgbClr val="52A4BA"/>
              </a:solidFill>
              <a:effectLst/>
              <a:uLnTx/>
              <a:uFillTx/>
              <a:latin typeface="윤고딕 Medium" panose="020B0600000101010101" charset="-127"/>
              <a:ea typeface="윤고딕 Medium" panose="020B0600000101010101" charset="-127"/>
              <a:cs typeface="210 다락방"/>
              <a:sym typeface="210 다락방"/>
            </a:endParaRPr>
          </a:p>
        </p:txBody>
      </p:sp>
      <p:sp>
        <p:nvSpPr>
          <p:cNvPr id="17" name="AutoShape 8">
            <a:extLst>
              <a:ext uri="{FF2B5EF4-FFF2-40B4-BE49-F238E27FC236}">
                <a16:creationId xmlns:a16="http://schemas.microsoft.com/office/drawing/2014/main" id="{9F49A4D5-E2DC-41D7-A74F-3DD9D774110C}"/>
              </a:ext>
            </a:extLst>
          </p:cNvPr>
          <p:cNvSpPr/>
          <p:nvPr/>
        </p:nvSpPr>
        <p:spPr>
          <a:xfrm flipH="1">
            <a:off x="9144000" y="3619523"/>
            <a:ext cx="0" cy="5257777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sp>
      <p:graphicFrame>
        <p:nvGraphicFramePr>
          <p:cNvPr id="10" name="표 14">
            <a:extLst>
              <a:ext uri="{FF2B5EF4-FFF2-40B4-BE49-F238E27FC236}">
                <a16:creationId xmlns:a16="http://schemas.microsoft.com/office/drawing/2014/main" id="{64DA67D1-2EE0-4D3D-A085-86D480F1BE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526536"/>
              </p:ext>
            </p:extLst>
          </p:nvPr>
        </p:nvGraphicFramePr>
        <p:xfrm>
          <a:off x="639000" y="4294331"/>
          <a:ext cx="8200200" cy="525777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92438">
                  <a:extLst>
                    <a:ext uri="{9D8B030D-6E8A-4147-A177-3AD203B41FA5}">
                      <a16:colId xmlns:a16="http://schemas.microsoft.com/office/drawing/2014/main" val="368438958"/>
                    </a:ext>
                  </a:extLst>
                </a:gridCol>
                <a:gridCol w="5207762">
                  <a:extLst>
                    <a:ext uri="{9D8B030D-6E8A-4147-A177-3AD203B41FA5}">
                      <a16:colId xmlns:a16="http://schemas.microsoft.com/office/drawing/2014/main" val="63481335"/>
                    </a:ext>
                  </a:extLst>
                </a:gridCol>
              </a:tblGrid>
              <a:tr h="4416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7106984"/>
                  </a:ext>
                </a:extLst>
              </a:tr>
              <a:tr h="76234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Frontend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React, Tailwind CSS, </a:t>
                      </a:r>
                      <a:r>
                        <a:rPr lang="en-US" altLang="ko-KR" dirty="0" err="1">
                          <a:solidFill>
                            <a:schemeClr val="tx1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Shadcn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/</a:t>
                      </a:r>
                      <a:r>
                        <a:rPr lang="en-US" altLang="ko-KR" dirty="0" err="1">
                          <a:solidFill>
                            <a:schemeClr val="tx1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ui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, </a:t>
                      </a:r>
                      <a:r>
                        <a:rPr lang="en-US" altLang="ko-KR" dirty="0" err="1">
                          <a:solidFill>
                            <a:schemeClr val="tx1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TypeScripts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0950391"/>
                  </a:ext>
                </a:extLst>
              </a:tr>
              <a:tr h="76234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Backend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Node.js, Express, Socket.io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3106653"/>
                  </a:ext>
                </a:extLst>
              </a:tr>
              <a:tr h="44167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DataBase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Maria DB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6103689"/>
                  </a:ext>
                </a:extLst>
              </a:tr>
              <a:tr h="44167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Web Server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Apache Httpd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3724729"/>
                  </a:ext>
                </a:extLst>
              </a:tr>
              <a:tr h="44167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OS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Rocky Linux, Ubuntu Linux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3712950"/>
                  </a:ext>
                </a:extLst>
              </a:tr>
              <a:tr h="76234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Security Device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pfSense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 (Suricata), WAF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112342"/>
                  </a:ext>
                </a:extLst>
              </a:tr>
              <a:tr h="76234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Log Management (LMS)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rSyslog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, Syslog-ng, ELK(Stack)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676510"/>
                  </a:ext>
                </a:extLst>
              </a:tr>
              <a:tr h="44167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SIEM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Wazuh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6187402"/>
                  </a:ext>
                </a:extLst>
              </a:tr>
            </a:tbl>
          </a:graphicData>
        </a:graphic>
      </p:graphicFrame>
      <p:graphicFrame>
        <p:nvGraphicFramePr>
          <p:cNvPr id="19" name="표 14">
            <a:extLst>
              <a:ext uri="{FF2B5EF4-FFF2-40B4-BE49-F238E27FC236}">
                <a16:creationId xmlns:a16="http://schemas.microsoft.com/office/drawing/2014/main" id="{DE1C2E15-9883-4A64-8732-1548137AE1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628145"/>
              </p:ext>
            </p:extLst>
          </p:nvPr>
        </p:nvGraphicFramePr>
        <p:xfrm>
          <a:off x="9448800" y="4294331"/>
          <a:ext cx="8229599" cy="369672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81387">
                  <a:extLst>
                    <a:ext uri="{9D8B030D-6E8A-4147-A177-3AD203B41FA5}">
                      <a16:colId xmlns:a16="http://schemas.microsoft.com/office/drawing/2014/main" val="368438958"/>
                    </a:ext>
                  </a:extLst>
                </a:gridCol>
                <a:gridCol w="6048212">
                  <a:extLst>
                    <a:ext uri="{9D8B030D-6E8A-4147-A177-3AD203B41FA5}">
                      <a16:colId xmlns:a16="http://schemas.microsoft.com/office/drawing/2014/main" val="63481335"/>
                    </a:ext>
                  </a:extLst>
                </a:gridCol>
              </a:tblGrid>
              <a:tr h="4565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도구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사용 목적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7106984"/>
                  </a:ext>
                </a:extLst>
              </a:tr>
              <a:tr h="46288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Kali Linux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모의해킹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 및 보안 테스트용 공격 환경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0950391"/>
                  </a:ext>
                </a:extLst>
              </a:tr>
              <a:tr h="46288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Burp Suite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웹 요청 가로채기 및 파라미터 변조 테스트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3106653"/>
                  </a:ext>
                </a:extLst>
              </a:tr>
              <a:tr h="46288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SQL Map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SQL Injection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취약점 자동화 테스트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6103689"/>
                  </a:ext>
                </a:extLst>
              </a:tr>
              <a:tr h="46288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Wireshark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네트워크 패킷 및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평문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 통신 분석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3724729"/>
                  </a:ext>
                </a:extLst>
              </a:tr>
              <a:tr h="46288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curl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API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직접 호출 및 요청 파라미터 조작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4852951"/>
                  </a:ext>
                </a:extLst>
              </a:tr>
              <a:tr h="46288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Splunk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WAF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로그 적재 및 시각화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1044601"/>
                  </a:ext>
                </a:extLst>
              </a:tr>
              <a:tr h="46288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Android Studio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Mobile APP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개발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37129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7682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D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A4B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408296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3463" y="172752"/>
            <a:ext cx="17941074" cy="9941496"/>
            <a:chOff x="0" y="0"/>
            <a:chExt cx="4725221" cy="26183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25221" cy="2618336"/>
            </a:xfrm>
            <a:custGeom>
              <a:avLst/>
              <a:gdLst/>
              <a:ahLst/>
              <a:cxnLst/>
              <a:rect l="l" t="t" r="r" b="b"/>
              <a:pathLst>
                <a:path w="4725221" h="2618336">
                  <a:moveTo>
                    <a:pt x="0" y="0"/>
                  </a:moveTo>
                  <a:lnTo>
                    <a:pt x="4725221" y="0"/>
                  </a:lnTo>
                  <a:lnTo>
                    <a:pt x="4725221" y="2618336"/>
                  </a:lnTo>
                  <a:lnTo>
                    <a:pt x="0" y="2618336"/>
                  </a:lnTo>
                  <a:close/>
                </a:path>
              </a:pathLst>
            </a:custGeom>
            <a:solidFill>
              <a:srgbClr val="FAF8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4725221" cy="2618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948547" y="2990852"/>
            <a:ext cx="16390906" cy="0"/>
          </a:xfrm>
          <a:prstGeom prst="line">
            <a:avLst/>
          </a:prstGeom>
          <a:ln w="9525" cap="flat">
            <a:solidFill>
              <a:srgbClr val="867C6E">
                <a:alpha val="52941"/>
              </a:srgbClr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4979610" y="1435926"/>
            <a:ext cx="8328781" cy="847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5"/>
              </a:lnSpc>
            </a:pPr>
            <a:r>
              <a:rPr lang="ko-KR" altLang="en-US" sz="6901" spc="-586" dirty="0">
                <a:solidFill>
                  <a:srgbClr val="231F20"/>
                </a:solidFill>
                <a:latin typeface="210 다락방"/>
                <a:ea typeface="210 다락방"/>
                <a:cs typeface="210 다락방"/>
                <a:sym typeface="210 다락방"/>
              </a:rPr>
              <a:t>취약점 점검 요약</a:t>
            </a:r>
            <a:endParaRPr lang="en-US" sz="6901" spc="-586" dirty="0">
              <a:solidFill>
                <a:srgbClr val="231F20"/>
              </a:solidFill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086784" y="1139889"/>
            <a:ext cx="4114432" cy="140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3"/>
              </a:lnSpc>
            </a:pPr>
            <a:r>
              <a:rPr lang="en-US" sz="1232" b="1" spc="146" dirty="0" err="1">
                <a:solidFill>
                  <a:srgbClr val="FF6D2F"/>
                </a:solidFill>
                <a:latin typeface="Poppins Bold"/>
                <a:ea typeface="Poppins Bold"/>
                <a:cs typeface="Poppins Bold"/>
                <a:sym typeface="Poppins Bold"/>
              </a:rPr>
              <a:t>Vulenerability</a:t>
            </a:r>
            <a:r>
              <a:rPr lang="en-US" sz="1232" b="1" spc="146" dirty="0">
                <a:solidFill>
                  <a:srgbClr val="FF6D2F"/>
                </a:solidFill>
                <a:latin typeface="Poppins Bold"/>
                <a:ea typeface="Poppins Bold"/>
                <a:cs typeface="Poppins Bold"/>
                <a:sym typeface="Poppins Bold"/>
              </a:rPr>
              <a:t> Assessment</a:t>
            </a:r>
            <a:r>
              <a:rPr lang="en-US" sz="1232" b="1" spc="146" dirty="0">
                <a:solidFill>
                  <a:srgbClr val="52A4BA"/>
                </a:solidFill>
                <a:latin typeface="Poppins Bold"/>
                <a:ea typeface="Poppins Bold"/>
                <a:cs typeface="Poppins Bold"/>
                <a:sym typeface="Poppins Bold"/>
              </a:rPr>
              <a:t> Summary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724382" y="4026529"/>
            <a:ext cx="1640726" cy="39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4"/>
              </a:lnSpc>
            </a:pPr>
            <a:r>
              <a:rPr lang="en-US" sz="3108" spc="-189">
                <a:solidFill>
                  <a:srgbClr val="FAF8F5"/>
                </a:solidFill>
                <a:latin typeface="210 다락방"/>
                <a:ea typeface="210 다락방"/>
                <a:cs typeface="210 다락방"/>
                <a:sym typeface="210 다락방"/>
              </a:rPr>
              <a:t>목표 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724382" y="5875793"/>
            <a:ext cx="1640726" cy="39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4"/>
              </a:lnSpc>
            </a:pPr>
            <a:r>
              <a:rPr lang="en-US" sz="3108" spc="-189" dirty="0" err="1">
                <a:solidFill>
                  <a:srgbClr val="FAF8F5"/>
                </a:solidFill>
                <a:latin typeface="210 다락방"/>
                <a:ea typeface="210 다락방"/>
                <a:cs typeface="210 다락방"/>
                <a:sym typeface="210 다락방"/>
              </a:rPr>
              <a:t>목표</a:t>
            </a:r>
            <a:r>
              <a:rPr lang="en-US" sz="3108" spc="-189" dirty="0">
                <a:solidFill>
                  <a:srgbClr val="FAF8F5"/>
                </a:solidFill>
                <a:latin typeface="210 다락방"/>
                <a:ea typeface="210 다락방"/>
                <a:cs typeface="210 다락방"/>
                <a:sym typeface="210 다락방"/>
              </a:rPr>
              <a:t> 2</a:t>
            </a:r>
          </a:p>
        </p:txBody>
      </p:sp>
      <p:graphicFrame>
        <p:nvGraphicFramePr>
          <p:cNvPr id="12" name="표 30">
            <a:extLst>
              <a:ext uri="{FF2B5EF4-FFF2-40B4-BE49-F238E27FC236}">
                <a16:creationId xmlns:a16="http://schemas.microsoft.com/office/drawing/2014/main" id="{7212B4B7-841B-48AE-9C77-F986BAA8A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781051"/>
              </p:ext>
            </p:extLst>
          </p:nvPr>
        </p:nvGraphicFramePr>
        <p:xfrm>
          <a:off x="790319" y="4381500"/>
          <a:ext cx="7820281" cy="485972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107627">
                  <a:extLst>
                    <a:ext uri="{9D8B030D-6E8A-4147-A177-3AD203B41FA5}">
                      <a16:colId xmlns:a16="http://schemas.microsoft.com/office/drawing/2014/main" val="4205163247"/>
                    </a:ext>
                  </a:extLst>
                </a:gridCol>
                <a:gridCol w="1216343">
                  <a:extLst>
                    <a:ext uri="{9D8B030D-6E8A-4147-A177-3AD203B41FA5}">
                      <a16:colId xmlns:a16="http://schemas.microsoft.com/office/drawing/2014/main" val="3443936559"/>
                    </a:ext>
                  </a:extLst>
                </a:gridCol>
                <a:gridCol w="2781618">
                  <a:extLst>
                    <a:ext uri="{9D8B030D-6E8A-4147-A177-3AD203B41FA5}">
                      <a16:colId xmlns:a16="http://schemas.microsoft.com/office/drawing/2014/main" val="3367098127"/>
                    </a:ext>
                  </a:extLst>
                </a:gridCol>
                <a:gridCol w="714693">
                  <a:extLst>
                    <a:ext uri="{9D8B030D-6E8A-4147-A177-3AD203B41FA5}">
                      <a16:colId xmlns:a16="http://schemas.microsoft.com/office/drawing/2014/main" val="88639187"/>
                    </a:ext>
                  </a:extLst>
                </a:gridCol>
              </a:tblGrid>
              <a:tr h="4049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취약점명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위험도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발생위치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상태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3550210"/>
                  </a:ext>
                </a:extLst>
              </a:tr>
              <a:tr h="40497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SQL Injection</a:t>
                      </a:r>
                      <a:endParaRPr lang="ko-KR" altLang="en-US" dirty="0"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High</a:t>
                      </a:r>
                      <a:endParaRPr lang="ko-KR" altLang="en-US" b="1" dirty="0">
                        <a:solidFill>
                          <a:srgbClr val="FF0000"/>
                        </a:solidFill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로그인 </a:t>
                      </a:r>
                      <a:r>
                        <a:rPr lang="en-US" altLang="ko-KR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API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조치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2960411"/>
                  </a:ext>
                </a:extLst>
              </a:tr>
              <a:tr h="40497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XSS</a:t>
                      </a:r>
                      <a:endParaRPr lang="ko-KR" altLang="en-US" dirty="0"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High</a:t>
                      </a:r>
                      <a:endParaRPr lang="ko-KR" altLang="en-US" b="1" dirty="0"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상품등록</a:t>
                      </a:r>
                      <a:r>
                        <a:rPr lang="en-US" altLang="ko-KR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, </a:t>
                      </a:r>
                      <a:r>
                        <a:rPr lang="ko-KR" altLang="en-US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리뷰</a:t>
                      </a:r>
                      <a:r>
                        <a:rPr lang="en-US" altLang="ko-KR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, </a:t>
                      </a:r>
                      <a:r>
                        <a:rPr lang="ko-KR" altLang="en-US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채팅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조치</a:t>
                      </a:r>
                      <a:endParaRPr lang="ko-KR" altLang="en-US" dirty="0"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490012"/>
                  </a:ext>
                </a:extLst>
              </a:tr>
              <a:tr h="40497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CSRF</a:t>
                      </a:r>
                      <a:endParaRPr lang="ko-KR" altLang="en-US" dirty="0"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High</a:t>
                      </a:r>
                      <a:endParaRPr lang="ko-KR" altLang="en-US" b="1" dirty="0"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마이페이지 </a:t>
                      </a:r>
                      <a:r>
                        <a:rPr lang="en-US" altLang="ko-KR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(</a:t>
                      </a:r>
                      <a:r>
                        <a:rPr lang="ko-KR" altLang="en-US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프로필 수정</a:t>
                      </a:r>
                      <a:r>
                        <a:rPr lang="en-US" altLang="ko-KR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)</a:t>
                      </a:r>
                      <a:endParaRPr lang="ko-KR" altLang="en-US" dirty="0"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조치</a:t>
                      </a:r>
                      <a:endParaRPr lang="ko-KR" altLang="en-US" dirty="0"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672809"/>
                  </a:ext>
                </a:extLst>
              </a:tr>
              <a:tr h="40497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파일 업로드 취약점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High</a:t>
                      </a:r>
                      <a:endParaRPr lang="ko-KR" altLang="en-US" b="1" dirty="0"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상품 등록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조치</a:t>
                      </a:r>
                      <a:endParaRPr kumimoji="0" lang="en-US" altLang="ko-KR" sz="1800" b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69492"/>
                  </a:ext>
                </a:extLst>
              </a:tr>
              <a:tr h="40497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결제 금액 변조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High</a:t>
                      </a:r>
                      <a:endParaRPr lang="ko-KR" altLang="en-US" b="1" dirty="0"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결제 </a:t>
                      </a:r>
                      <a:r>
                        <a:rPr lang="en-US" altLang="ko-KR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API</a:t>
                      </a:r>
                      <a:endParaRPr lang="ko-KR" altLang="en-US" dirty="0"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조치</a:t>
                      </a:r>
                      <a:endParaRPr kumimoji="0" lang="en-US" altLang="ko-KR" sz="1800" b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7913898"/>
                  </a:ext>
                </a:extLst>
              </a:tr>
              <a:tr h="40497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권한 검증 부족 </a:t>
                      </a:r>
                      <a:r>
                        <a:rPr lang="en-US" altLang="ko-KR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(</a:t>
                      </a:r>
                      <a:r>
                        <a:rPr lang="ko-KR" altLang="en-US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권한 상승</a:t>
                      </a:r>
                      <a:r>
                        <a:rPr lang="en-US" altLang="ko-KR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)</a:t>
                      </a:r>
                      <a:endParaRPr lang="ko-KR" altLang="en-US" dirty="0"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accent6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Medium</a:t>
                      </a:r>
                      <a:endParaRPr lang="ko-KR" altLang="en-US" b="1" dirty="0">
                        <a:solidFill>
                          <a:schemeClr val="accent6"/>
                        </a:solidFill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서버 </a:t>
                      </a:r>
                      <a:r>
                        <a:rPr lang="en-US" altLang="ko-KR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API </a:t>
                      </a:r>
                      <a:r>
                        <a:rPr lang="ko-KR" altLang="en-US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권한 검증 로직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조치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4750109"/>
                  </a:ext>
                </a:extLst>
              </a:tr>
              <a:tr h="40497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Race</a:t>
                      </a:r>
                      <a:r>
                        <a:rPr lang="ko-KR" altLang="en-US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 </a:t>
                      </a:r>
                      <a:r>
                        <a:rPr lang="en-US" altLang="ko-KR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Condition</a:t>
                      </a:r>
                      <a:endParaRPr lang="ko-KR" altLang="en-US" dirty="0"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uLnTx/>
                          <a:uFillTx/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Medium</a:t>
                      </a:r>
                      <a:endParaRPr lang="ko-KR" altLang="en-US" b="1" dirty="0">
                        <a:solidFill>
                          <a:srgbClr val="FF9900"/>
                        </a:solidFill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결제 처리 로직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조치</a:t>
                      </a:r>
                      <a:endParaRPr lang="ko-KR" altLang="en-US" dirty="0"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4610815"/>
                  </a:ext>
                </a:extLst>
              </a:tr>
              <a:tr h="40497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Brute Force </a:t>
                      </a:r>
                      <a:r>
                        <a:rPr lang="ko-KR" altLang="en-US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공격 방어 부재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Low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uLnTx/>
                        <a:uFillTx/>
                        <a:latin typeface="윤고딕 Medium" panose="020B0600000101010101" charset="-127"/>
                        <a:ea typeface="윤고딕 Medium" panose="020B0600000101010101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로그인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조치</a:t>
                      </a:r>
                      <a:endParaRPr lang="ko-KR" altLang="en-US" dirty="0"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5248592"/>
                  </a:ext>
                </a:extLst>
              </a:tr>
              <a:tr h="40497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평문</a:t>
                      </a:r>
                      <a:r>
                        <a:rPr lang="ko-KR" altLang="en-US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 비밀번호 저장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Low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uLnTx/>
                        <a:uFillTx/>
                        <a:latin typeface="윤고딕 Medium" panose="020B0600000101010101" charset="-127"/>
                        <a:ea typeface="윤고딕 Medium" panose="020B0600000101010101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웹 사용자 계정 관리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조치</a:t>
                      </a:r>
                      <a:endParaRPr lang="ko-KR" altLang="en-US" dirty="0"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0892189"/>
                  </a:ext>
                </a:extLst>
              </a:tr>
              <a:tr h="40497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정보 노출 </a:t>
                      </a:r>
                      <a:r>
                        <a:rPr lang="en-US" altLang="ko-KR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(</a:t>
                      </a:r>
                      <a:r>
                        <a:rPr lang="ko-KR" altLang="en-US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에러 메시지</a:t>
                      </a:r>
                      <a:r>
                        <a:rPr lang="en-US" altLang="ko-KR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)</a:t>
                      </a:r>
                      <a:endParaRPr lang="ko-KR" altLang="en-US" dirty="0"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B0F0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Low</a:t>
                      </a:r>
                      <a:endParaRPr lang="ko-KR" altLang="en-US" b="1" dirty="0">
                        <a:solidFill>
                          <a:srgbClr val="00B0F0"/>
                        </a:solidFill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에러 처리 화면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조치</a:t>
                      </a:r>
                      <a:endParaRPr lang="ko-KR" altLang="en-US" dirty="0"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7134936"/>
                  </a:ext>
                </a:extLst>
              </a:tr>
              <a:tr h="40497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IDOR</a:t>
                      </a:r>
                      <a:endParaRPr lang="ko-KR" altLang="en-US" dirty="0"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Low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uLnTx/>
                        <a:uFillTx/>
                        <a:latin typeface="윤고딕 Medium" panose="020B0600000101010101" charset="-127"/>
                        <a:ea typeface="윤고딕 Medium" panose="020B0600000101010101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리소스 조회 </a:t>
                      </a:r>
                      <a:r>
                        <a:rPr lang="en-US" altLang="ko-KR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API</a:t>
                      </a:r>
                      <a:endParaRPr lang="ko-KR" altLang="en-US" dirty="0"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조치</a:t>
                      </a:r>
                      <a:endParaRPr lang="ko-KR" altLang="en-US" dirty="0"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831298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32E0298-9F57-46DD-BA5B-0871D6807974}"/>
              </a:ext>
            </a:extLst>
          </p:cNvPr>
          <p:cNvSpPr txBox="1"/>
          <p:nvPr/>
        </p:nvSpPr>
        <p:spPr>
          <a:xfrm>
            <a:off x="2971800" y="3570821"/>
            <a:ext cx="2743200" cy="384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ts val="29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ko-KR" altLang="en-US" sz="3110" dirty="0">
                <a:latin typeface="윤고딕 Medium" panose="020B0600000101010101" charset="-127"/>
                <a:ea typeface="윤고딕 Medium" panose="020B0600000101010101" charset="-127"/>
              </a:rPr>
              <a:t>💻</a:t>
            </a:r>
            <a:r>
              <a:rPr lang="ko-KR" altLang="en-US" sz="3110" dirty="0">
                <a:solidFill>
                  <a:srgbClr val="FF9900"/>
                </a:solidFill>
                <a:latin typeface="윤고딕 Medium" panose="020B0600000101010101" charset="-127"/>
                <a:ea typeface="윤고딕 Medium" panose="020B0600000101010101" charset="-127"/>
              </a:rPr>
              <a:t> 웹 취약점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04DFE0-7BB1-4784-B996-0F1E633D859D}"/>
              </a:ext>
            </a:extLst>
          </p:cNvPr>
          <p:cNvSpPr txBox="1"/>
          <p:nvPr/>
        </p:nvSpPr>
        <p:spPr>
          <a:xfrm>
            <a:off x="12115800" y="3570821"/>
            <a:ext cx="3352797" cy="392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ts val="29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latin typeface="윤고딕 Medium" panose="020B0600000101010101" charset="-127"/>
                <a:ea typeface="윤고딕 Medium" panose="020B0600000101010101" charset="-127"/>
              </a:defRPr>
            </a:lvl1pPr>
          </a:lstStyle>
          <a:p>
            <a:r>
              <a:rPr lang="ko-KR" altLang="en-US" sz="3110" dirty="0">
                <a:solidFill>
                  <a:srgbClr val="52A4BA"/>
                </a:solidFill>
              </a:rPr>
              <a:t>📱 모바일 취약점 </a:t>
            </a:r>
          </a:p>
        </p:txBody>
      </p:sp>
      <p:graphicFrame>
        <p:nvGraphicFramePr>
          <p:cNvPr id="19" name="표 30">
            <a:extLst>
              <a:ext uri="{FF2B5EF4-FFF2-40B4-BE49-F238E27FC236}">
                <a16:creationId xmlns:a16="http://schemas.microsoft.com/office/drawing/2014/main" id="{AF7E5C6F-488E-4D6E-A756-51E69E2ABB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559545"/>
              </p:ext>
            </p:extLst>
          </p:nvPr>
        </p:nvGraphicFramePr>
        <p:xfrm>
          <a:off x="9568242" y="4381500"/>
          <a:ext cx="8338758" cy="323981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53830">
                  <a:extLst>
                    <a:ext uri="{9D8B030D-6E8A-4147-A177-3AD203B41FA5}">
                      <a16:colId xmlns:a16="http://schemas.microsoft.com/office/drawing/2014/main" val="4205163247"/>
                    </a:ext>
                  </a:extLst>
                </a:gridCol>
                <a:gridCol w="1216343">
                  <a:extLst>
                    <a:ext uri="{9D8B030D-6E8A-4147-A177-3AD203B41FA5}">
                      <a16:colId xmlns:a16="http://schemas.microsoft.com/office/drawing/2014/main" val="3443936559"/>
                    </a:ext>
                  </a:extLst>
                </a:gridCol>
                <a:gridCol w="3460242">
                  <a:extLst>
                    <a:ext uri="{9D8B030D-6E8A-4147-A177-3AD203B41FA5}">
                      <a16:colId xmlns:a16="http://schemas.microsoft.com/office/drawing/2014/main" val="3367098127"/>
                    </a:ext>
                  </a:extLst>
                </a:gridCol>
                <a:gridCol w="708343">
                  <a:extLst>
                    <a:ext uri="{9D8B030D-6E8A-4147-A177-3AD203B41FA5}">
                      <a16:colId xmlns:a16="http://schemas.microsoft.com/office/drawing/2014/main" val="88639187"/>
                    </a:ext>
                  </a:extLst>
                </a:gridCol>
              </a:tblGrid>
              <a:tr h="4049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취약점명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위험도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발생위치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상태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3550210"/>
                  </a:ext>
                </a:extLst>
              </a:tr>
              <a:tr h="40497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비밀번호 </a:t>
                      </a:r>
                      <a:r>
                        <a:rPr lang="ko-KR" altLang="en-US" b="0" dirty="0" err="1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평문</a:t>
                      </a:r>
                      <a:r>
                        <a:rPr lang="ko-KR" altLang="en-US" b="0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 저장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FF0000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High</a:t>
                      </a:r>
                      <a:endParaRPr lang="ko-KR" altLang="en-US" b="0" dirty="0">
                        <a:solidFill>
                          <a:srgbClr val="FF0000"/>
                        </a:solidFill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모바일 앱 내부 저장소</a:t>
                      </a:r>
                      <a:endParaRPr lang="en-US" altLang="ko-KR" b="0" dirty="0"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조치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2960411"/>
                  </a:ext>
                </a:extLst>
              </a:tr>
              <a:tr h="40497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  <a:cs typeface="+mn-cs"/>
                        </a:rPr>
                        <a:t>HTTP </a:t>
                      </a:r>
                      <a:r>
                        <a:rPr lang="ko-KR" altLang="en-US" sz="1800" b="0" kern="1200" dirty="0" err="1">
                          <a:solidFill>
                            <a:schemeClr val="tx1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  <a:cs typeface="+mn-cs"/>
                        </a:rPr>
                        <a:t>평문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  <a:cs typeface="+mn-cs"/>
                        </a:rPr>
                        <a:t> 통신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High</a:t>
                      </a:r>
                      <a:endParaRPr lang="ko-KR" altLang="en-US" b="0" dirty="0"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로그인 및 </a:t>
                      </a:r>
                      <a:r>
                        <a:rPr lang="en-US" altLang="ko-KR" b="0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API </a:t>
                      </a:r>
                      <a:r>
                        <a:rPr lang="ko-KR" altLang="en-US" b="0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통신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조치</a:t>
                      </a:r>
                      <a:endParaRPr lang="ko-KR" altLang="en-US" b="0" dirty="0"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490012"/>
                  </a:ext>
                </a:extLst>
              </a:tr>
              <a:tr h="40497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리뷰 및 채팅 </a:t>
                      </a:r>
                      <a:r>
                        <a:rPr lang="en-US" altLang="ko-KR" b="0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(XSS)</a:t>
                      </a:r>
                      <a:endParaRPr lang="ko-KR" altLang="en-US" b="0" dirty="0"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High</a:t>
                      </a:r>
                      <a:endParaRPr lang="ko-KR" altLang="en-US" b="0" dirty="0"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리뷰 작성 </a:t>
                      </a:r>
                      <a:r>
                        <a:rPr lang="en-US" altLang="ko-KR" b="0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/ </a:t>
                      </a:r>
                      <a:r>
                        <a:rPr lang="ko-KR" altLang="en-US" b="0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채팅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조치</a:t>
                      </a:r>
                      <a:endParaRPr lang="ko-KR" altLang="en-US" b="0" dirty="0"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672809"/>
                  </a:ext>
                </a:extLst>
              </a:tr>
              <a:tr h="40497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Exported Activity</a:t>
                      </a:r>
                      <a:endParaRPr lang="ko-KR" altLang="en-US" b="0" dirty="0"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High</a:t>
                      </a:r>
                      <a:endParaRPr lang="ko-KR" altLang="en-US" b="0" dirty="0"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결제 </a:t>
                      </a:r>
                      <a:r>
                        <a:rPr lang="en-US" altLang="ko-KR" b="0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/ </a:t>
                      </a:r>
                      <a:r>
                        <a:rPr lang="ko-KR" altLang="en-US" b="0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승인 </a:t>
                      </a:r>
                      <a:r>
                        <a:rPr lang="en-US" altLang="ko-KR" b="0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Activity</a:t>
                      </a:r>
                      <a:endParaRPr lang="ko-KR" altLang="en-US" b="0" dirty="0"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조치</a:t>
                      </a:r>
                      <a:endParaRPr kumimoji="0" lang="en-US" altLang="ko-KR" sz="1800" b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69492"/>
                  </a:ext>
                </a:extLst>
              </a:tr>
              <a:tr h="40497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Insecure Data Storage</a:t>
                      </a:r>
                      <a:endParaRPr lang="ko-KR" altLang="en-US" b="0" dirty="0"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accent6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Medium</a:t>
                      </a:r>
                      <a:endParaRPr lang="ko-KR" altLang="en-US" b="0" dirty="0">
                        <a:solidFill>
                          <a:schemeClr val="accent6"/>
                        </a:solidFill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앱 로컬 데이터 저장 영역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조치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4750109"/>
                  </a:ext>
                </a:extLst>
              </a:tr>
              <a:tr h="40497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Insecure Logging</a:t>
                      </a:r>
                      <a:endParaRPr lang="ko-KR" altLang="en-US" b="0" dirty="0"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uLnTx/>
                          <a:uFillTx/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Medium</a:t>
                      </a:r>
                      <a:endParaRPr lang="ko-KR" altLang="en-US" b="0" dirty="0">
                        <a:solidFill>
                          <a:srgbClr val="FF9900"/>
                        </a:solidFill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모바일 앱 로그 출력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조치</a:t>
                      </a:r>
                      <a:endParaRPr lang="ko-KR" altLang="en-US" b="0" dirty="0"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4610815"/>
                  </a:ext>
                </a:extLst>
              </a:tr>
              <a:tr h="40497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Broadcast Receiver </a:t>
                      </a:r>
                      <a:r>
                        <a:rPr lang="ko-KR" altLang="en-US" b="0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악용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Low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uLnTx/>
                        <a:uFillTx/>
                        <a:latin typeface="윤고딕 Medium" panose="020B0600000101010101" charset="-127"/>
                        <a:ea typeface="윤고딕 Medium" panose="020B0600000101010101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쿠폰 발급 </a:t>
                      </a:r>
                      <a:r>
                        <a:rPr lang="en-US" altLang="ko-KR" b="0" dirty="0"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Broadcast Receiver</a:t>
                      </a:r>
                      <a:endParaRPr lang="ko-KR" altLang="en-US" b="0" dirty="0"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조치</a:t>
                      </a:r>
                      <a:endParaRPr lang="ko-KR" altLang="en-US" b="0" dirty="0"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5248592"/>
                  </a:ext>
                </a:extLst>
              </a:tr>
            </a:tbl>
          </a:graphicData>
        </a:graphic>
      </p:graphicFrame>
      <p:sp>
        <p:nvSpPr>
          <p:cNvPr id="20" name="AutoShape 8">
            <a:extLst>
              <a:ext uri="{FF2B5EF4-FFF2-40B4-BE49-F238E27FC236}">
                <a16:creationId xmlns:a16="http://schemas.microsoft.com/office/drawing/2014/main" id="{7F847CA6-405D-4394-8348-B4928A4C2845}"/>
              </a:ext>
            </a:extLst>
          </p:cNvPr>
          <p:cNvSpPr/>
          <p:nvPr/>
        </p:nvSpPr>
        <p:spPr>
          <a:xfrm flipH="1">
            <a:off x="9144000" y="3848123"/>
            <a:ext cx="0" cy="5257777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D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A4B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408296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3463" y="172752"/>
            <a:ext cx="17941074" cy="9941496"/>
            <a:chOff x="0" y="0"/>
            <a:chExt cx="4725221" cy="26183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25221" cy="2618336"/>
            </a:xfrm>
            <a:custGeom>
              <a:avLst/>
              <a:gdLst/>
              <a:ahLst/>
              <a:cxnLst/>
              <a:rect l="l" t="t" r="r" b="b"/>
              <a:pathLst>
                <a:path w="4725221" h="2618336">
                  <a:moveTo>
                    <a:pt x="0" y="0"/>
                  </a:moveTo>
                  <a:lnTo>
                    <a:pt x="4725221" y="0"/>
                  </a:lnTo>
                  <a:lnTo>
                    <a:pt x="4725221" y="2618336"/>
                  </a:lnTo>
                  <a:lnTo>
                    <a:pt x="0" y="2618336"/>
                  </a:lnTo>
                  <a:close/>
                </a:path>
              </a:pathLst>
            </a:custGeom>
            <a:solidFill>
              <a:srgbClr val="FAF8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4725221" cy="2618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948547" y="2990852"/>
            <a:ext cx="16390906" cy="0"/>
          </a:xfrm>
          <a:prstGeom prst="line">
            <a:avLst/>
          </a:prstGeom>
          <a:ln w="9525" cap="flat">
            <a:solidFill>
              <a:srgbClr val="867C6E">
                <a:alpha val="52941"/>
              </a:srgbClr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4979610" y="1435926"/>
            <a:ext cx="8328781" cy="847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6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901" spc="-586" dirty="0">
                <a:solidFill>
                  <a:srgbClr val="231F20"/>
                </a:solidFill>
                <a:latin typeface="210 다락방"/>
                <a:ea typeface="210 다락방"/>
                <a:cs typeface="210 다락방"/>
                <a:sym typeface="210 다락방"/>
              </a:rPr>
              <a:t>웹 </a:t>
            </a:r>
            <a:r>
              <a:rPr kumimoji="0" lang="ko-KR" altLang="en-US" sz="6901" b="0" i="0" u="none" strike="noStrike" kern="1200" cap="none" spc="-586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rPr>
              <a:t>취약점 상세 분석</a:t>
            </a:r>
            <a:endParaRPr kumimoji="0" lang="en-US" sz="6901" b="0" i="0" u="none" strike="noStrike" kern="1200" cap="none" spc="-586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086784" y="1139889"/>
            <a:ext cx="4114432" cy="140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Detailed </a:t>
            </a:r>
            <a:r>
              <a:rPr kumimoji="0" lang="en-US" sz="1232" b="1" i="0" u="none" strike="noStrike" kern="1200" cap="none" spc="146" normalizeH="0" baseline="0" noProof="0" dirty="0" err="1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Vulenerability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FF6D2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kumimoji="0" lang="en-US" sz="1232" b="1" i="0" u="none" strike="noStrike" kern="1200" cap="none" spc="146" normalizeH="0" baseline="0" noProof="0" dirty="0">
                <a:ln>
                  <a:noFill/>
                </a:ln>
                <a:solidFill>
                  <a:srgbClr val="52A4BA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 Analysis</a:t>
            </a: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65DD4D64-D180-4141-AC05-DC4B99863890}"/>
              </a:ext>
            </a:extLst>
          </p:cNvPr>
          <p:cNvSpPr txBox="1"/>
          <p:nvPr/>
        </p:nvSpPr>
        <p:spPr>
          <a:xfrm>
            <a:off x="5798908" y="2471766"/>
            <a:ext cx="6690185" cy="26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77" normalizeH="0" baseline="0" noProof="0" dirty="0">
                <a:ln>
                  <a:noFill/>
                </a:ln>
                <a:solidFill>
                  <a:schemeClr val="tx1">
                    <a:alpha val="76863"/>
                  </a:scheme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SQL Injection </a:t>
            </a:r>
            <a:r>
              <a:rPr kumimoji="0" lang="en-US" sz="2800" b="1" i="0" u="none" strike="noStrike" kern="1200" cap="none" spc="-77" normalizeH="0" baseline="0" noProof="0" dirty="0">
                <a:ln>
                  <a:noFill/>
                </a:ln>
                <a:solidFill>
                  <a:srgbClr val="FF0000">
                    <a:alpha val="76863"/>
                  </a:srgbClr>
                </a:solidFill>
                <a:effectLst/>
                <a:uLnTx/>
                <a:uFillTx/>
                <a:latin typeface="윤고딕 Medium" panose="020B0600000101010101" charset="-127"/>
                <a:ea typeface="윤고딕 Medium" panose="020B0600000101010101" charset="-127"/>
                <a:cs typeface="윤고딕"/>
                <a:sym typeface="윤고딕"/>
              </a:rPr>
              <a:t>(High)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A8A35E6-3C3F-46F8-A93F-44B087AF283E}"/>
              </a:ext>
            </a:extLst>
          </p:cNvPr>
          <p:cNvGrpSpPr/>
          <p:nvPr/>
        </p:nvGrpSpPr>
        <p:grpSpPr>
          <a:xfrm>
            <a:off x="483043" y="3162300"/>
            <a:ext cx="6070157" cy="6096000"/>
            <a:chOff x="1016627" y="3162300"/>
            <a:chExt cx="6070157" cy="6096000"/>
          </a:xfrm>
        </p:grpSpPr>
        <p:sp>
          <p:nvSpPr>
            <p:cNvPr id="14" name="TextBox 14"/>
            <p:cNvSpPr txBox="1"/>
            <p:nvPr/>
          </p:nvSpPr>
          <p:spPr>
            <a:xfrm>
              <a:off x="1079891" y="4174530"/>
              <a:ext cx="6006893" cy="8165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ts val="32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sz="2416" b="0" i="0" u="none" strike="noStrike" kern="1200" cap="none" spc="-4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윤고딕 Medium"/>
                  <a:ea typeface="윤고딕 Medium"/>
                  <a:cs typeface="윤고딕 Medium"/>
                  <a:sym typeface="윤고딕 Medium"/>
                </a:rPr>
                <a:t>OWASP: A03:2021 – Injection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ts val="32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ko-KR" altLang="en-US" sz="2416" spc="-4" dirty="0">
                  <a:solidFill>
                    <a:srgbClr val="231F2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발생 위치</a:t>
              </a:r>
              <a:r>
                <a:rPr lang="en-US" altLang="ko-KR" sz="2416" spc="-4" dirty="0">
                  <a:solidFill>
                    <a:srgbClr val="231F2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: </a:t>
              </a:r>
              <a:r>
                <a:rPr lang="ko-KR" altLang="en-US" sz="2416" spc="-4" dirty="0">
                  <a:solidFill>
                    <a:srgbClr val="231F2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로그인 </a:t>
              </a:r>
              <a:r>
                <a:rPr lang="en-US" altLang="ko-KR" sz="2416" spc="-4" dirty="0">
                  <a:solidFill>
                    <a:srgbClr val="231F2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API (/</a:t>
              </a:r>
              <a:r>
                <a:rPr lang="en-US" altLang="ko-KR" sz="2416" spc="-4" dirty="0" err="1">
                  <a:solidFill>
                    <a:srgbClr val="231F2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api</a:t>
              </a:r>
              <a:r>
                <a:rPr lang="en-US" altLang="ko-KR" sz="2416" spc="-4" dirty="0">
                  <a:solidFill>
                    <a:srgbClr val="231F2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/auth/login)</a:t>
              </a:r>
              <a:endParaRPr kumimoji="0" 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72183" y="6265937"/>
              <a:ext cx="4726725" cy="12397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ts val="32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ko-KR" altLang="en-US" sz="2416" spc="-4" dirty="0">
                  <a:solidFill>
                    <a:srgbClr val="231F2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로그인 </a:t>
              </a:r>
              <a:r>
                <a:rPr lang="ko-KR" altLang="en-US" sz="2416" spc="-4" dirty="0" err="1">
                  <a:solidFill>
                    <a:srgbClr val="231F2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입력값에</a:t>
              </a:r>
              <a:r>
                <a:rPr lang="ko-KR" altLang="en-US" sz="2416" spc="-4" dirty="0">
                  <a:solidFill>
                    <a:srgbClr val="231F2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 </a:t>
              </a:r>
              <a:r>
                <a:rPr lang="en-US" altLang="ko-KR" sz="2416" spc="-4" dirty="0">
                  <a:solidFill>
                    <a:srgbClr val="231F2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SQL </a:t>
              </a:r>
              <a:r>
                <a:rPr lang="ko-KR" altLang="en-US" sz="2416" spc="-4" dirty="0">
                  <a:solidFill>
                    <a:srgbClr val="231F2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구문 삽입</a:t>
              </a:r>
              <a:endParaRPr lang="en-US" altLang="ko-KR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ts val="32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2416" b="0" i="0" u="none" strike="noStrike" kern="1200" cap="none" spc="-4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윤고딕 Medium"/>
                  <a:ea typeface="윤고딕 Medium"/>
                  <a:cs typeface="윤고딕 Medium"/>
                  <a:sym typeface="윤고딕 Medium"/>
                </a:rPr>
                <a:t>인증 로직 우회 시도</a:t>
              </a:r>
              <a:endParaRPr kumimoji="0" 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endParaRPr>
            </a:p>
            <a:p>
              <a:pPr marL="0" marR="0" lvl="0" indent="0" algn="l" defTabSz="914400" rtl="0" eaLnBrk="1" fontAlgn="auto" latinLnBrk="0" hangingPunct="1">
                <a:lnSpc>
                  <a:spcPts val="32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25356" y="8441730"/>
              <a:ext cx="4773552" cy="8165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ts val="32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ko-KR" altLang="en-US" sz="2416" spc="-4" dirty="0">
                  <a:solidFill>
                    <a:srgbClr val="231F2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사용자 계정 무단 접근 가능</a:t>
              </a:r>
              <a:endParaRPr lang="en-US" altLang="ko-KR" sz="2416" spc="-4" dirty="0">
                <a:solidFill>
                  <a:srgbClr val="231F20"/>
                </a:solidFill>
                <a:latin typeface="윤고딕 Medium"/>
                <a:ea typeface="윤고딕 Medium"/>
                <a:cs typeface="윤고딕 Medium"/>
                <a:sym typeface="윤고딕 Medium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ts val="32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2416" b="0" i="0" u="none" strike="noStrike" kern="1200" cap="none" spc="-4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윤고딕 Medium"/>
                  <a:ea typeface="윤고딕 Medium"/>
                  <a:cs typeface="윤고딕 Medium"/>
                  <a:sym typeface="윤고딕 Medium"/>
                </a:rPr>
                <a:t>개인정보 유출 및 권한 탈취 위험</a:t>
              </a:r>
              <a:endParaRPr kumimoji="0" lang="en-US" sz="2416" b="0" i="0" u="none" strike="noStrike" kern="1200" cap="none" spc="-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윤고딕 Medium"/>
                <a:ea typeface="윤고딕 Medium"/>
                <a:cs typeface="윤고딕 Medium"/>
                <a:sym typeface="윤고딕 Medium"/>
              </a:endParaRPr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1025356" y="3162300"/>
              <a:ext cx="1870244" cy="850248"/>
              <a:chOff x="0" y="0"/>
              <a:chExt cx="492575" cy="223934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492575" cy="223934"/>
              </a:xfrm>
              <a:custGeom>
                <a:avLst/>
                <a:gdLst/>
                <a:ahLst/>
                <a:cxnLst/>
                <a:rect l="l" t="t" r="r" b="b"/>
                <a:pathLst>
                  <a:path w="492575" h="223934">
                    <a:moveTo>
                      <a:pt x="111967" y="0"/>
                    </a:moveTo>
                    <a:lnTo>
                      <a:pt x="380608" y="0"/>
                    </a:lnTo>
                    <a:cubicBezTo>
                      <a:pt x="410303" y="0"/>
                      <a:pt x="438782" y="11796"/>
                      <a:pt x="459780" y="32794"/>
                    </a:cubicBezTo>
                    <a:cubicBezTo>
                      <a:pt x="480778" y="53792"/>
                      <a:pt x="492575" y="82271"/>
                      <a:pt x="492575" y="111967"/>
                    </a:cubicBezTo>
                    <a:lnTo>
                      <a:pt x="492575" y="111967"/>
                    </a:lnTo>
                    <a:cubicBezTo>
                      <a:pt x="492575" y="141662"/>
                      <a:pt x="480778" y="170141"/>
                      <a:pt x="459780" y="191139"/>
                    </a:cubicBezTo>
                    <a:cubicBezTo>
                      <a:pt x="438782" y="212137"/>
                      <a:pt x="410303" y="223934"/>
                      <a:pt x="380608" y="223934"/>
                    </a:cubicBezTo>
                    <a:lnTo>
                      <a:pt x="111967" y="223934"/>
                    </a:lnTo>
                    <a:cubicBezTo>
                      <a:pt x="82271" y="223934"/>
                      <a:pt x="53792" y="212137"/>
                      <a:pt x="32794" y="191139"/>
                    </a:cubicBezTo>
                    <a:cubicBezTo>
                      <a:pt x="11796" y="170141"/>
                      <a:pt x="0" y="141662"/>
                      <a:pt x="0" y="111967"/>
                    </a:cubicBezTo>
                    <a:lnTo>
                      <a:pt x="0" y="111967"/>
                    </a:lnTo>
                    <a:cubicBezTo>
                      <a:pt x="0" y="82271"/>
                      <a:pt x="11796" y="53792"/>
                      <a:pt x="32794" y="32794"/>
                    </a:cubicBezTo>
                    <a:cubicBezTo>
                      <a:pt x="53792" y="11796"/>
                      <a:pt x="82271" y="0"/>
                      <a:pt x="111967" y="0"/>
                    </a:cubicBezTo>
                    <a:close/>
                  </a:path>
                </a:pathLst>
              </a:custGeom>
              <a:solidFill>
                <a:srgbClr val="FF6D2F"/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0"/>
                <a:ext cx="492575" cy="2239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1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1016627" y="5263388"/>
              <a:ext cx="1870244" cy="850248"/>
              <a:chOff x="0" y="0"/>
              <a:chExt cx="492575" cy="223934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492575" cy="223934"/>
              </a:xfrm>
              <a:custGeom>
                <a:avLst/>
                <a:gdLst/>
                <a:ahLst/>
                <a:cxnLst/>
                <a:rect l="l" t="t" r="r" b="b"/>
                <a:pathLst>
                  <a:path w="492575" h="223934">
                    <a:moveTo>
                      <a:pt x="111967" y="0"/>
                    </a:moveTo>
                    <a:lnTo>
                      <a:pt x="380608" y="0"/>
                    </a:lnTo>
                    <a:cubicBezTo>
                      <a:pt x="410303" y="0"/>
                      <a:pt x="438782" y="11796"/>
                      <a:pt x="459780" y="32794"/>
                    </a:cubicBezTo>
                    <a:cubicBezTo>
                      <a:pt x="480778" y="53792"/>
                      <a:pt x="492575" y="82271"/>
                      <a:pt x="492575" y="111967"/>
                    </a:cubicBezTo>
                    <a:lnTo>
                      <a:pt x="492575" y="111967"/>
                    </a:lnTo>
                    <a:cubicBezTo>
                      <a:pt x="492575" y="141662"/>
                      <a:pt x="480778" y="170141"/>
                      <a:pt x="459780" y="191139"/>
                    </a:cubicBezTo>
                    <a:cubicBezTo>
                      <a:pt x="438782" y="212137"/>
                      <a:pt x="410303" y="223934"/>
                      <a:pt x="380608" y="223934"/>
                    </a:cubicBezTo>
                    <a:lnTo>
                      <a:pt x="111967" y="223934"/>
                    </a:lnTo>
                    <a:cubicBezTo>
                      <a:pt x="82271" y="223934"/>
                      <a:pt x="53792" y="212137"/>
                      <a:pt x="32794" y="191139"/>
                    </a:cubicBezTo>
                    <a:cubicBezTo>
                      <a:pt x="11796" y="170141"/>
                      <a:pt x="0" y="141662"/>
                      <a:pt x="0" y="111967"/>
                    </a:cubicBezTo>
                    <a:lnTo>
                      <a:pt x="0" y="111967"/>
                    </a:lnTo>
                    <a:cubicBezTo>
                      <a:pt x="0" y="82271"/>
                      <a:pt x="11796" y="53792"/>
                      <a:pt x="32794" y="32794"/>
                    </a:cubicBezTo>
                    <a:cubicBezTo>
                      <a:pt x="53792" y="11796"/>
                      <a:pt x="82271" y="0"/>
                      <a:pt x="111967" y="0"/>
                    </a:cubicBezTo>
                    <a:close/>
                  </a:path>
                </a:pathLst>
              </a:custGeom>
              <a:solidFill>
                <a:srgbClr val="52A4BA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0"/>
                <a:ext cx="492575" cy="2239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1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1016627" y="7417452"/>
              <a:ext cx="1870244" cy="850248"/>
              <a:chOff x="0" y="0"/>
              <a:chExt cx="492575" cy="22393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492575" cy="223934"/>
              </a:xfrm>
              <a:custGeom>
                <a:avLst/>
                <a:gdLst/>
                <a:ahLst/>
                <a:cxnLst/>
                <a:rect l="l" t="t" r="r" b="b"/>
                <a:pathLst>
                  <a:path w="492575" h="223934">
                    <a:moveTo>
                      <a:pt x="111967" y="0"/>
                    </a:moveTo>
                    <a:lnTo>
                      <a:pt x="380608" y="0"/>
                    </a:lnTo>
                    <a:cubicBezTo>
                      <a:pt x="410303" y="0"/>
                      <a:pt x="438782" y="11796"/>
                      <a:pt x="459780" y="32794"/>
                    </a:cubicBezTo>
                    <a:cubicBezTo>
                      <a:pt x="480778" y="53792"/>
                      <a:pt x="492575" y="82271"/>
                      <a:pt x="492575" y="111967"/>
                    </a:cubicBezTo>
                    <a:lnTo>
                      <a:pt x="492575" y="111967"/>
                    </a:lnTo>
                    <a:cubicBezTo>
                      <a:pt x="492575" y="141662"/>
                      <a:pt x="480778" y="170141"/>
                      <a:pt x="459780" y="191139"/>
                    </a:cubicBezTo>
                    <a:cubicBezTo>
                      <a:pt x="438782" y="212137"/>
                      <a:pt x="410303" y="223934"/>
                      <a:pt x="380608" y="223934"/>
                    </a:cubicBezTo>
                    <a:lnTo>
                      <a:pt x="111967" y="223934"/>
                    </a:lnTo>
                    <a:cubicBezTo>
                      <a:pt x="82271" y="223934"/>
                      <a:pt x="53792" y="212137"/>
                      <a:pt x="32794" y="191139"/>
                    </a:cubicBezTo>
                    <a:cubicBezTo>
                      <a:pt x="11796" y="170141"/>
                      <a:pt x="0" y="141662"/>
                      <a:pt x="0" y="111967"/>
                    </a:cubicBezTo>
                    <a:lnTo>
                      <a:pt x="0" y="111967"/>
                    </a:lnTo>
                    <a:cubicBezTo>
                      <a:pt x="0" y="82271"/>
                      <a:pt x="11796" y="53792"/>
                      <a:pt x="32794" y="32794"/>
                    </a:cubicBezTo>
                    <a:cubicBezTo>
                      <a:pt x="53792" y="11796"/>
                      <a:pt x="82271" y="0"/>
                      <a:pt x="111967" y="0"/>
                    </a:cubicBezTo>
                    <a:close/>
                  </a:path>
                </a:pathLst>
              </a:custGeom>
              <a:solidFill>
                <a:srgbClr val="867C6E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0"/>
                <a:ext cx="492575" cy="2239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1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1138575" y="3420960"/>
              <a:ext cx="1640726" cy="399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98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138575" y="5522048"/>
              <a:ext cx="1640726" cy="399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98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108" b="0" i="0" u="none" strike="noStrike" kern="1200" cap="none" spc="-189" normalizeH="0" baseline="0" noProof="0" dirty="0">
                  <a:ln>
                    <a:noFill/>
                  </a:ln>
                  <a:solidFill>
                    <a:srgbClr val="FAF8F5"/>
                  </a:solidFill>
                  <a:effectLst/>
                  <a:uLnTx/>
                  <a:uFillTx/>
                  <a:latin typeface="210 다락방"/>
                  <a:ea typeface="210 다락방"/>
                  <a:cs typeface="210 다락방"/>
                  <a:sym typeface="210 다락방"/>
                </a:rPr>
                <a:t>시나리오</a:t>
              </a:r>
              <a:endParaRPr kumimoji="0" 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138575" y="7676112"/>
              <a:ext cx="1640726" cy="399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98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3108" spc="-189" dirty="0">
                  <a:solidFill>
                    <a:srgbClr val="FAF8F5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보안 영향</a:t>
              </a:r>
              <a:endParaRPr kumimoji="0" 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endParaRPr>
            </a:p>
          </p:txBody>
        </p:sp>
        <p:sp>
          <p:nvSpPr>
            <p:cNvPr id="34" name="TextBox 27">
              <a:extLst>
                <a:ext uri="{FF2B5EF4-FFF2-40B4-BE49-F238E27FC236}">
                  <a16:creationId xmlns:a16="http://schemas.microsoft.com/office/drawing/2014/main" id="{6E2AE3C7-2517-4305-B74E-BE0190201A56}"/>
                </a:ext>
              </a:extLst>
            </p:cNvPr>
            <p:cNvSpPr txBox="1"/>
            <p:nvPr/>
          </p:nvSpPr>
          <p:spPr>
            <a:xfrm>
              <a:off x="1138575" y="3384095"/>
              <a:ext cx="1640726" cy="399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98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3108" spc="-189" dirty="0">
                  <a:solidFill>
                    <a:srgbClr val="FAF8F5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개요</a:t>
              </a:r>
              <a:endParaRPr kumimoji="0" lang="en-US" sz="3108" b="0" i="0" u="none" strike="noStrike" kern="1200" cap="none" spc="-189" normalizeH="0" baseline="0" noProof="0" dirty="0">
                <a:ln>
                  <a:noFill/>
                </a:ln>
                <a:solidFill>
                  <a:srgbClr val="FAF8F5"/>
                </a:solidFill>
                <a:effectLst/>
                <a:uLnTx/>
                <a:uFillTx/>
                <a:latin typeface="210 다락방"/>
                <a:ea typeface="210 다락방"/>
                <a:cs typeface="210 다락방"/>
                <a:sym typeface="210 다락방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015787C-6FFB-4E14-8ABE-16BF64411B31}"/>
              </a:ext>
            </a:extLst>
          </p:cNvPr>
          <p:cNvGrpSpPr/>
          <p:nvPr/>
        </p:nvGrpSpPr>
        <p:grpSpPr>
          <a:xfrm>
            <a:off x="7086600" y="4086640"/>
            <a:ext cx="10876720" cy="4499496"/>
            <a:chOff x="7162800" y="3135796"/>
            <a:chExt cx="10876720" cy="449949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89AC540-833C-4363-A1BB-083C850E60B9}"/>
                </a:ext>
              </a:extLst>
            </p:cNvPr>
            <p:cNvGrpSpPr/>
            <p:nvPr/>
          </p:nvGrpSpPr>
          <p:grpSpPr>
            <a:xfrm>
              <a:off x="7162800" y="3135796"/>
              <a:ext cx="4282668" cy="4499496"/>
              <a:chOff x="7239000" y="3135796"/>
              <a:chExt cx="4282668" cy="4499496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1DA1A924-EE92-4281-B883-75D019C2AAB0}"/>
                  </a:ext>
                </a:extLst>
              </p:cNvPr>
              <p:cNvPicPr/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39000" y="3583896"/>
                <a:ext cx="4282668" cy="4051396"/>
              </a:xfrm>
              <a:prstGeom prst="rect">
                <a:avLst/>
              </a:prstGeom>
              <a:ln w="28575">
                <a:solidFill>
                  <a:srgbClr val="7ED6C2"/>
                </a:solidFill>
              </a:ln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44F497-C21D-4C27-9612-718BEDBA9FEB}"/>
                  </a:ext>
                </a:extLst>
              </p:cNvPr>
              <p:cNvSpPr txBox="1"/>
              <p:nvPr/>
            </p:nvSpPr>
            <p:spPr>
              <a:xfrm>
                <a:off x="7921965" y="3135796"/>
                <a:ext cx="30508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⚠ </a:t>
                </a:r>
                <a:r>
                  <a:rPr lang="ko-KR" altLang="en-US" dirty="0" err="1">
                    <a:latin typeface="윤고딕 Medium" panose="020B0600000101010101" charset="-127"/>
                    <a:ea typeface="윤고딕 Medium" panose="020B0600000101010101" charset="-127"/>
                  </a:rPr>
                  <a:t>입력값</a:t>
                </a:r>
                <a:r>
                  <a:rPr lang="en-US" altLang="ko-KR" dirty="0">
                    <a:latin typeface="윤고딕 Medium" panose="020B0600000101010101" charset="-127"/>
                    <a:ea typeface="윤고딕 Medium" panose="020B0600000101010101" charset="-127"/>
                  </a:rPr>
                  <a:t>: </a:t>
                </a:r>
                <a:r>
                  <a:rPr lang="en-US" altLang="ko-KR" sz="1800" dirty="0">
                    <a:effectLst/>
                    <a:latin typeface="윤고딕 Medium" panose="020B0600000101010101" charset="-127"/>
                    <a:ea typeface="윤고딕 Medium" panose="020B0600000101010101" charset="-127"/>
                    <a:cs typeface="Times New Roman" panose="02020603050405020304" pitchFamily="18" charset="0"/>
                  </a:rPr>
                  <a:t>‘ OR ‘1’=’1’# / 1</a:t>
                </a:r>
                <a:r>
                  <a:rPr lang="en-US" altLang="ko-KR" dirty="0">
                    <a:latin typeface="윤고딕 Medium" panose="020B0600000101010101" charset="-127"/>
                    <a:ea typeface="윤고딕 Medium" panose="020B0600000101010101" charset="-127"/>
                  </a:rPr>
                  <a:t> </a:t>
                </a:r>
                <a:endParaRPr lang="ko-KR" altLang="en-US" dirty="0">
                  <a:latin typeface="윤고딕 Medium" panose="020B0600000101010101" charset="-127"/>
                  <a:ea typeface="윤고딕 Medium" panose="020B0600000101010101" charset="-127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4E983AF-2B8E-4E8E-8E8F-4F8A6303C23B}"/>
                </a:ext>
              </a:extLst>
            </p:cNvPr>
            <p:cNvGrpSpPr/>
            <p:nvPr/>
          </p:nvGrpSpPr>
          <p:grpSpPr>
            <a:xfrm>
              <a:off x="13143013" y="3253480"/>
              <a:ext cx="3925787" cy="1638228"/>
              <a:chOff x="11939281" y="3372976"/>
              <a:chExt cx="3925787" cy="1638228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33905676-D53D-4FA2-B3FB-E889D4F259D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39281" y="3825247"/>
                <a:ext cx="3925787" cy="1185957"/>
              </a:xfrm>
              <a:prstGeom prst="rect">
                <a:avLst/>
              </a:prstGeom>
              <a:ln w="28575">
                <a:solidFill>
                  <a:srgbClr val="7ED6C2"/>
                </a:solidFill>
              </a:ln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35EA451-09CF-4D1C-A6E8-9C19777B2E75}"/>
                  </a:ext>
                </a:extLst>
              </p:cNvPr>
              <p:cNvSpPr txBox="1"/>
              <p:nvPr/>
            </p:nvSpPr>
            <p:spPr>
              <a:xfrm>
                <a:off x="12972642" y="3372976"/>
                <a:ext cx="17988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✅ </a:t>
                </a:r>
                <a:r>
                  <a:rPr lang="ko-KR" altLang="en-US" dirty="0">
                    <a:latin typeface="윤고딕 Medium" panose="020B0600000101010101" charset="-127"/>
                    <a:ea typeface="윤고딕 Medium" panose="020B0600000101010101" charset="-127"/>
                  </a:rPr>
                  <a:t>결과는 성공</a:t>
                </a:r>
                <a:r>
                  <a:rPr lang="en-US" altLang="ko-KR" dirty="0">
                    <a:latin typeface="윤고딕 Medium" panose="020B0600000101010101" charset="-127"/>
                    <a:ea typeface="윤고딕 Medium" panose="020B0600000101010101" charset="-127"/>
                  </a:rPr>
                  <a:t> </a:t>
                </a:r>
                <a:endParaRPr lang="ko-KR" altLang="en-US" dirty="0">
                  <a:latin typeface="윤고딕 Medium" panose="020B0600000101010101" charset="-127"/>
                  <a:ea typeface="윤고딕 Medium" panose="020B0600000101010101" charset="-127"/>
                </a:endParaRP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456C52A-C3CB-4349-ACCC-439243664711}"/>
                </a:ext>
              </a:extLst>
            </p:cNvPr>
            <p:cNvGrpSpPr/>
            <p:nvPr/>
          </p:nvGrpSpPr>
          <p:grpSpPr>
            <a:xfrm>
              <a:off x="11714920" y="6142595"/>
              <a:ext cx="6324600" cy="1439305"/>
              <a:chOff x="7994975" y="7785568"/>
              <a:chExt cx="7248716" cy="1611018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FB7A677D-05DF-4A21-B380-A4BEE11560B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94975" y="8301836"/>
                <a:ext cx="7248716" cy="1094750"/>
              </a:xfrm>
              <a:prstGeom prst="rect">
                <a:avLst/>
              </a:prstGeom>
              <a:ln w="28575">
                <a:solidFill>
                  <a:srgbClr val="7ED6C2"/>
                </a:solidFill>
              </a:ln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C7403F2-9BA9-429C-9C67-B03F57CED787}"/>
                  </a:ext>
                </a:extLst>
              </p:cNvPr>
              <p:cNvSpPr txBox="1"/>
              <p:nvPr/>
            </p:nvSpPr>
            <p:spPr>
              <a:xfrm>
                <a:off x="10375776" y="7785568"/>
                <a:ext cx="2315272" cy="4133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✅ </a:t>
                </a:r>
                <a:r>
                  <a:rPr lang="ko-KR" altLang="en-US" dirty="0">
                    <a:latin typeface="윤고딕 Medium" panose="020B0600000101010101" charset="-127"/>
                    <a:ea typeface="윤고딕 Medium" panose="020B0600000101010101" charset="-127"/>
                  </a:rPr>
                  <a:t>서버 로그 결과</a:t>
                </a:r>
              </a:p>
            </p:txBody>
          </p:sp>
        </p:grpSp>
        <p:sp>
          <p:nvSpPr>
            <p:cNvPr id="38" name="화살표: 오른쪽 37">
              <a:extLst>
                <a:ext uri="{FF2B5EF4-FFF2-40B4-BE49-F238E27FC236}">
                  <a16:creationId xmlns:a16="http://schemas.microsoft.com/office/drawing/2014/main" id="{4FCCA008-AD94-4A2B-9C7D-D5F6DE0EC142}"/>
                </a:ext>
              </a:extLst>
            </p:cNvPr>
            <p:cNvSpPr/>
            <p:nvPr/>
          </p:nvSpPr>
          <p:spPr>
            <a:xfrm rot="5400000">
              <a:off x="14330178" y="5307886"/>
              <a:ext cx="1006751" cy="406307"/>
            </a:xfrm>
            <a:prstGeom prst="rightArrow">
              <a:avLst>
                <a:gd name="adj1" fmla="val 50000"/>
                <a:gd name="adj2" fmla="val 108709"/>
              </a:avLst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39" name="화살표: 오른쪽 38">
              <a:extLst>
                <a:ext uri="{FF2B5EF4-FFF2-40B4-BE49-F238E27FC236}">
                  <a16:creationId xmlns:a16="http://schemas.microsoft.com/office/drawing/2014/main" id="{6964C6DE-FE08-479F-AC4B-DBFBBA5B96D2}"/>
                </a:ext>
              </a:extLst>
            </p:cNvPr>
            <p:cNvSpPr/>
            <p:nvPr/>
          </p:nvSpPr>
          <p:spPr>
            <a:xfrm>
              <a:off x="11708297" y="4129708"/>
              <a:ext cx="1223256" cy="406307"/>
            </a:xfrm>
            <a:prstGeom prst="rightArrow">
              <a:avLst>
                <a:gd name="adj1" fmla="val 50000"/>
                <a:gd name="adj2" fmla="val 108709"/>
              </a:avLst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909DCB9-28D9-4A62-9CA1-842ABC0EC718}"/>
              </a:ext>
            </a:extLst>
          </p:cNvPr>
          <p:cNvSpPr/>
          <p:nvPr/>
        </p:nvSpPr>
        <p:spPr>
          <a:xfrm>
            <a:off x="7534436" y="5739848"/>
            <a:ext cx="1023156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778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2198</TotalTime>
  <Words>2897</Words>
  <Application>Microsoft Office PowerPoint</Application>
  <PresentationFormat>사용자 지정</PresentationFormat>
  <Paragraphs>611</Paragraphs>
  <Slides>45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4" baseType="lpstr">
      <vt:lpstr>210 다락방</vt:lpstr>
      <vt:lpstr>윤고딕 Medium</vt:lpstr>
      <vt:lpstr>Poppins Medium</vt:lpstr>
      <vt:lpstr>맑은 고딕</vt:lpstr>
      <vt:lpstr>Arial</vt:lpstr>
      <vt:lpstr>Poppins Bold</vt:lpstr>
      <vt:lpstr>Wingdings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오렌지와 민트색 심플한 비즈니스 일러스트 대학교 팀 프로젝트 제안서 기획서 보고서 발표 프레젠테이션</dc:title>
  <cp:lastModifiedBy>FullName</cp:lastModifiedBy>
  <cp:revision>221</cp:revision>
  <dcterms:created xsi:type="dcterms:W3CDTF">2006-08-16T00:00:00Z</dcterms:created>
  <dcterms:modified xsi:type="dcterms:W3CDTF">2025-12-24T01:17:34Z</dcterms:modified>
  <dc:identifier>DAG7K9_DbBQ</dc:identifier>
</cp:coreProperties>
</file>